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5" r:id="rId2"/>
    <p:sldId id="266" r:id="rId3"/>
    <p:sldId id="267" r:id="rId4"/>
    <p:sldId id="268" r:id="rId5"/>
    <p:sldId id="273" r:id="rId6"/>
    <p:sldId id="274" r:id="rId7"/>
    <p:sldId id="282" r:id="rId8"/>
    <p:sldId id="276" r:id="rId9"/>
    <p:sldId id="277" r:id="rId10"/>
    <p:sldId id="278" r:id="rId11"/>
    <p:sldId id="279" r:id="rId12"/>
    <p:sldId id="280" r:id="rId13"/>
    <p:sldId id="281" r:id="rId14"/>
    <p:sldId id="269" r:id="rId15"/>
    <p:sldId id="270" r:id="rId16"/>
    <p:sldId id="271" r:id="rId17"/>
    <p:sldId id="256" r:id="rId18"/>
    <p:sldId id="258" r:id="rId19"/>
    <p:sldId id="257" r:id="rId20"/>
    <p:sldId id="259" r:id="rId21"/>
    <p:sldId id="260" r:id="rId22"/>
    <p:sldId id="265" r:id="rId23"/>
    <p:sldId id="264" r:id="rId24"/>
    <p:sldId id="263" r:id="rId25"/>
    <p:sldId id="262" r:id="rId26"/>
    <p:sldId id="26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20"/>
    <p:restoredTop sz="88367"/>
  </p:normalViewPr>
  <p:slideViewPr>
    <p:cSldViewPr snapToGrid="0">
      <p:cViewPr varScale="1">
        <p:scale>
          <a:sx n="112" d="100"/>
          <a:sy n="112" d="100"/>
        </p:scale>
        <p:origin x="105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6B8765-D9A9-4853-9AB0-FCBC10A30C9A}" type="datetimeFigureOut">
              <a:rPr lang="en-US" smtClean="0"/>
              <a:t>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4A7A7D-970C-47BE-A0FA-4019909B841F}" type="slidenum">
              <a:rPr lang="en-US" smtClean="0"/>
              <a:t>‹#›</a:t>
            </a:fld>
            <a:endParaRPr lang="en-US"/>
          </a:p>
        </p:txBody>
      </p:sp>
    </p:spTree>
    <p:extLst>
      <p:ext uri="{BB962C8B-B14F-4D97-AF65-F5344CB8AC3E}">
        <p14:creationId xmlns:p14="http://schemas.microsoft.com/office/powerpoint/2010/main" val="2194669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ncbi.nlm.nih.gov/pmc/articles/PMC2895842/"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ubmed.ncbi.nlm.nih.gov/21596440/" TargetMode="External"/><Relationship Id="rId3" Type="http://schemas.openxmlformats.org/officeDocument/2006/relationships/hyperlink" Target="https://pubmed.ncbi.nlm.nih.gov/19234888/" TargetMode="External"/><Relationship Id="rId7" Type="http://schemas.openxmlformats.org/officeDocument/2006/relationships/hyperlink" Target="https://pubmed.ncbi.nlm.nih.gov/18704413/"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pubmed.ncbi.nlm.nih.gov/17966006/" TargetMode="External"/><Relationship Id="rId5" Type="http://schemas.openxmlformats.org/officeDocument/2006/relationships/hyperlink" Target="https://pubmed.ncbi.nlm.nih.gov/16835763/" TargetMode="External"/><Relationship Id="rId10" Type="http://schemas.openxmlformats.org/officeDocument/2006/relationships/hyperlink" Target="https://journals.lww.com/clinorthop/fulltext/2004/11000/the_chitranjan_ranawat_award__mid_term_to.5.aspx" TargetMode="External"/><Relationship Id="rId4" Type="http://schemas.openxmlformats.org/officeDocument/2006/relationships/hyperlink" Target="https://pubmed.ncbi.nlm.nih.gov/16643519/" TargetMode="External"/><Relationship Id="rId9" Type="http://schemas.openxmlformats.org/officeDocument/2006/relationships/hyperlink" Target="https://journals.lww.com/clinorthop/fulltext/1996/10000/2_stage_reimplantation_for_infected_total_knee.16.aspx"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4A7A7D-970C-47BE-A0FA-4019909B841F}" type="slidenum">
              <a:rPr lang="en-US" smtClean="0"/>
              <a:t>1</a:t>
            </a:fld>
            <a:endParaRPr lang="en-US"/>
          </a:p>
        </p:txBody>
      </p:sp>
    </p:spTree>
    <p:extLst>
      <p:ext uri="{BB962C8B-B14F-4D97-AF65-F5344CB8AC3E}">
        <p14:creationId xmlns:p14="http://schemas.microsoft.com/office/powerpoint/2010/main" val="3757541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Not including risk of death can overestimate risk factors</a:t>
            </a:r>
          </a:p>
        </p:txBody>
      </p:sp>
      <p:sp>
        <p:nvSpPr>
          <p:cNvPr id="4" name="Slide Number Placeholder 3"/>
          <p:cNvSpPr>
            <a:spLocks noGrp="1"/>
          </p:cNvSpPr>
          <p:nvPr>
            <p:ph type="sldNum" sz="quarter" idx="5"/>
          </p:nvPr>
        </p:nvSpPr>
        <p:spPr/>
        <p:txBody>
          <a:bodyPr/>
          <a:lstStyle/>
          <a:p>
            <a:fld id="{724DDBBC-2271-CF46-9A0E-E752EFA087E3}" type="slidenum">
              <a:rPr lang="en-US" smtClean="0"/>
              <a:t>11</a:t>
            </a:fld>
            <a:endParaRPr lang="en-US"/>
          </a:p>
        </p:txBody>
      </p:sp>
    </p:spTree>
    <p:extLst>
      <p:ext uri="{BB962C8B-B14F-4D97-AF65-F5344CB8AC3E}">
        <p14:creationId xmlns:p14="http://schemas.microsoft.com/office/powerpoint/2010/main" val="1171856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to determine the right time for reimplantation – which factors to look out for that predict failure, manage those for success</a:t>
            </a:r>
          </a:p>
          <a:p>
            <a:endParaRPr lang="en-US" dirty="0"/>
          </a:p>
          <a:p>
            <a:r>
              <a:rPr lang="en-US" dirty="0"/>
              <a:t>Similar study from </a:t>
            </a:r>
            <a:r>
              <a:rPr lang="en-US" dirty="0" err="1"/>
              <a:t>Parvizi</a:t>
            </a:r>
            <a:r>
              <a:rPr lang="en-US" dirty="0"/>
              <a:t> in 2010 more </a:t>
            </a:r>
            <a:r>
              <a:rPr lang="en-US" dirty="0" err="1"/>
              <a:t>ocused</a:t>
            </a:r>
            <a:r>
              <a:rPr lang="en-US" dirty="0"/>
              <a:t> on MRSA effect on failure and risk factors for MRSA</a:t>
            </a:r>
          </a:p>
          <a:p>
            <a:r>
              <a:rPr lang="en-US" dirty="0"/>
              <a:t>That study </a:t>
            </a:r>
            <a:r>
              <a:rPr lang="en-US" dirty="0" err="1"/>
              <a:t>exluded</a:t>
            </a:r>
            <a:r>
              <a:rPr lang="en-US" dirty="0"/>
              <a:t> patients </a:t>
            </a:r>
            <a:r>
              <a:rPr lang="en-US" dirty="0" err="1"/>
              <a:t>treateed</a:t>
            </a:r>
            <a:r>
              <a:rPr lang="en-US" dirty="0"/>
              <a:t> for PJI At another </a:t>
            </a:r>
            <a:r>
              <a:rPr lang="en-US" dirty="0" err="1"/>
              <a:t>instituion</a:t>
            </a:r>
            <a:r>
              <a:rPr lang="en-US" dirty="0"/>
              <a:t> – unclear about </a:t>
            </a:r>
            <a:r>
              <a:rPr lang="en-US" dirty="0" err="1"/>
              <a:t>tx</a:t>
            </a:r>
            <a:r>
              <a:rPr lang="en-US" dirty="0"/>
              <a:t> at same institution or </a:t>
            </a:r>
            <a:r>
              <a:rPr lang="en-US" dirty="0" err="1"/>
              <a:t>abx</a:t>
            </a:r>
            <a:endParaRPr lang="en-US" dirty="0"/>
          </a:p>
        </p:txBody>
      </p:sp>
      <p:sp>
        <p:nvSpPr>
          <p:cNvPr id="4" name="Slide Number Placeholder 3"/>
          <p:cNvSpPr>
            <a:spLocks noGrp="1"/>
          </p:cNvSpPr>
          <p:nvPr>
            <p:ph type="sldNum" sz="quarter" idx="5"/>
          </p:nvPr>
        </p:nvSpPr>
        <p:spPr/>
        <p:txBody>
          <a:bodyPr/>
          <a:lstStyle/>
          <a:p>
            <a:fld id="{724DDBBC-2271-CF46-9A0E-E752EFA087E3}" type="slidenum">
              <a:rPr lang="en-US" smtClean="0"/>
              <a:t>13</a:t>
            </a:fld>
            <a:endParaRPr lang="en-US"/>
          </a:p>
        </p:txBody>
      </p:sp>
    </p:spTree>
    <p:extLst>
      <p:ext uri="{BB962C8B-B14F-4D97-AF65-F5344CB8AC3E}">
        <p14:creationId xmlns:p14="http://schemas.microsoft.com/office/powerpoint/2010/main" val="3569542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marR="0">
              <a:spcBef>
                <a:spcPts val="0"/>
              </a:spcBef>
              <a:spcAft>
                <a:spcPts val="0"/>
              </a:spcAft>
            </a:pPr>
            <a:r>
              <a:rPr lang="en-US" sz="1800" dirty="0">
                <a:latin typeface="+mn-lt"/>
              </a:rPr>
              <a:t>	- 1997-2007</a:t>
            </a:r>
            <a:endParaRPr lang="en-US" sz="1800" dirty="0">
              <a:effectLst/>
              <a:latin typeface="Calibri" panose="020F0502020204030204" pitchFamily="34" charset="0"/>
            </a:endParaRPr>
          </a:p>
          <a:p>
            <a:pPr marL="685800" marR="0">
              <a:spcBef>
                <a:spcPts val="0"/>
              </a:spcBef>
              <a:spcAft>
                <a:spcPts val="0"/>
              </a:spcAft>
            </a:pPr>
            <a:r>
              <a:rPr lang="en-US" sz="1800" dirty="0">
                <a:effectLst/>
                <a:latin typeface="Calibri" panose="020F0502020204030204" pitchFamily="34" charset="0"/>
              </a:rPr>
              <a:t>Min FU 2yr</a:t>
            </a:r>
          </a:p>
          <a:p>
            <a:pPr marL="685800" marR="0">
              <a:spcBef>
                <a:spcPts val="0"/>
              </a:spcBef>
              <a:spcAft>
                <a:spcPts val="0"/>
              </a:spcAft>
            </a:pPr>
            <a:endParaRPr lang="en-US" sz="1800" dirty="0">
              <a:effectLst/>
              <a:latin typeface="Calibri" panose="020F0502020204030204" pitchFamily="34" charset="0"/>
            </a:endParaRPr>
          </a:p>
          <a:p>
            <a:pPr marL="685800" marR="0">
              <a:spcBef>
                <a:spcPts val="0"/>
              </a:spcBef>
              <a:spcAft>
                <a:spcPts val="0"/>
              </a:spcAft>
            </a:pPr>
            <a:r>
              <a:rPr lang="en-US" sz="1800" dirty="0">
                <a:effectLst/>
                <a:latin typeface="Calibri" panose="020F0502020204030204" pitchFamily="34" charset="0"/>
              </a:rPr>
              <a:t>15 preop and 11 op factors</a:t>
            </a:r>
          </a:p>
          <a:p>
            <a:pPr marL="1028700" marR="0">
              <a:spcBef>
                <a:spcPts val="0"/>
              </a:spcBef>
              <a:spcAft>
                <a:spcPts val="0"/>
              </a:spcAft>
            </a:pPr>
            <a:r>
              <a:rPr lang="en-US" sz="1800" dirty="0">
                <a:effectLst/>
                <a:latin typeface="Calibri" panose="020F0502020204030204" pitchFamily="34" charset="0"/>
              </a:rPr>
              <a:t>Compare success and fail</a:t>
            </a:r>
          </a:p>
          <a:p>
            <a:pPr marL="1371600" marR="0">
              <a:spcBef>
                <a:spcPts val="0"/>
              </a:spcBef>
              <a:spcAft>
                <a:spcPts val="0"/>
              </a:spcAft>
            </a:pPr>
            <a:r>
              <a:rPr lang="en-US" sz="1800" dirty="0">
                <a:effectLst/>
                <a:latin typeface="Calibri" panose="020F0502020204030204" pitchFamily="34" charset="0"/>
              </a:rPr>
              <a:t>T test</a:t>
            </a:r>
          </a:p>
          <a:p>
            <a:pPr marL="1371600" marR="0">
              <a:spcBef>
                <a:spcPts val="0"/>
              </a:spcBef>
              <a:spcAft>
                <a:spcPts val="0"/>
              </a:spcAft>
            </a:pPr>
            <a:r>
              <a:rPr lang="en-US" sz="1800" dirty="0">
                <a:effectLst/>
                <a:latin typeface="Calibri" panose="020F0502020204030204" pitchFamily="34" charset="0"/>
              </a:rPr>
              <a:t>Chi square</a:t>
            </a:r>
          </a:p>
          <a:p>
            <a:pPr marL="1028700" marR="0">
              <a:spcBef>
                <a:spcPts val="0"/>
              </a:spcBef>
              <a:spcAft>
                <a:spcPts val="0"/>
              </a:spcAft>
            </a:pPr>
            <a:r>
              <a:rPr lang="en-US" sz="1800" dirty="0">
                <a:effectLst/>
                <a:latin typeface="Calibri" panose="020F0502020204030204" pitchFamily="34" charset="0"/>
              </a:rPr>
              <a:t>Multivariate logistic regression</a:t>
            </a:r>
          </a:p>
          <a:p>
            <a:pPr marL="1028700" marR="0">
              <a:spcBef>
                <a:spcPts val="0"/>
              </a:spcBef>
              <a:spcAft>
                <a:spcPts val="0"/>
              </a:spcAft>
            </a:pPr>
            <a:r>
              <a:rPr lang="en-US" sz="1800" dirty="0">
                <a:effectLst/>
                <a:latin typeface="Calibri" panose="020F0502020204030204" pitchFamily="34" charset="0"/>
              </a:rPr>
              <a:t>Recursive partitioning</a:t>
            </a:r>
          </a:p>
          <a:p>
            <a:pPr marL="1371600" marR="0">
              <a:spcBef>
                <a:spcPts val="0"/>
              </a:spcBef>
              <a:spcAft>
                <a:spcPts val="0"/>
              </a:spcAft>
            </a:pPr>
            <a:r>
              <a:rPr lang="en-US" sz="1800" dirty="0" err="1">
                <a:effectLst/>
                <a:latin typeface="Calibri" panose="020F0502020204030204" pitchFamily="34" charset="0"/>
              </a:rPr>
              <a:t>Extractds</a:t>
            </a:r>
            <a:r>
              <a:rPr lang="en-US" sz="1800" dirty="0">
                <a:effectLst/>
                <a:latin typeface="Calibri" panose="020F0502020204030204" pitchFamily="34" charset="0"/>
              </a:rPr>
              <a:t> decision trees</a:t>
            </a:r>
          </a:p>
        </p:txBody>
      </p:sp>
      <p:sp>
        <p:nvSpPr>
          <p:cNvPr id="4" name="Slide Number Placeholder 3"/>
          <p:cNvSpPr>
            <a:spLocks noGrp="1"/>
          </p:cNvSpPr>
          <p:nvPr>
            <p:ph type="sldNum" sz="quarter" idx="5"/>
          </p:nvPr>
        </p:nvSpPr>
        <p:spPr/>
        <p:txBody>
          <a:bodyPr/>
          <a:lstStyle/>
          <a:p>
            <a:fld id="{724DDBBC-2271-CF46-9A0E-E752EFA087E3}" type="slidenum">
              <a:rPr lang="en-US" smtClean="0"/>
              <a:t>14</a:t>
            </a:fld>
            <a:endParaRPr lang="en-US"/>
          </a:p>
        </p:txBody>
      </p:sp>
    </p:spTree>
    <p:extLst>
      <p:ext uri="{BB962C8B-B14F-4D97-AF65-F5344CB8AC3E}">
        <p14:creationId xmlns:p14="http://schemas.microsoft.com/office/powerpoint/2010/main" val="1736239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4DDBBC-2271-CF46-9A0E-E752EFA087E3}" type="slidenum">
              <a:rPr lang="en-US" smtClean="0"/>
              <a:t>15</a:t>
            </a:fld>
            <a:endParaRPr lang="en-US"/>
          </a:p>
        </p:txBody>
      </p:sp>
    </p:spTree>
    <p:extLst>
      <p:ext uri="{BB962C8B-B14F-4D97-AF65-F5344CB8AC3E}">
        <p14:creationId xmlns:p14="http://schemas.microsoft.com/office/powerpoint/2010/main" val="1678910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Tertiary center- more likely t have sicker pts w multiple revisions w worse </a:t>
            </a:r>
            <a:r>
              <a:rPr lang="en-US" sz="1200" dirty="0" err="1">
                <a:latin typeface="+mn-lt"/>
              </a:rPr>
              <a:t>otucomes</a:t>
            </a:r>
            <a:endParaRPr lang="en-US" sz="1200" dirty="0">
              <a:latin typeface="+mn-lt"/>
            </a:endParaRPr>
          </a:p>
          <a:p>
            <a:endParaRPr lang="en-US" sz="1200" dirty="0">
              <a:latin typeface="+mn-lt"/>
            </a:endParaRPr>
          </a:p>
          <a:p>
            <a:r>
              <a:rPr lang="en-US" sz="1200" dirty="0">
                <a:latin typeface="+mn-lt"/>
              </a:rPr>
              <a:t>Prior study – </a:t>
            </a:r>
            <a:r>
              <a:rPr lang="en-US" sz="1200" dirty="0" err="1">
                <a:latin typeface="+mn-lt"/>
              </a:rPr>
              <a:t>Parvizi</a:t>
            </a:r>
            <a:r>
              <a:rPr lang="en-US" sz="1200" dirty="0">
                <a:latin typeface="+mn-lt"/>
              </a:rPr>
              <a:t> 2010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hlinkClick r:id="rId3"/>
              </a:rPr>
              <a:t>https://www.ncbi.nlm.nih.gov/pmc/articles/PMC2895842/</a:t>
            </a:r>
            <a:endParaRPr lang="en-US" sz="1800" dirty="0">
              <a:effectLst/>
              <a:latin typeface="Calibri" panose="020F0502020204030204" pitchFamily="34" charset="0"/>
            </a:endParaRPr>
          </a:p>
          <a:p>
            <a:r>
              <a:rPr lang="en-US" sz="1200" dirty="0">
                <a:latin typeface="+mn-lt"/>
              </a:rPr>
              <a:t> </a:t>
            </a:r>
          </a:p>
          <a:p>
            <a:r>
              <a:rPr lang="en-US" sz="1200" dirty="0">
                <a:latin typeface="+mn-lt"/>
              </a:rPr>
              <a:t>Before, ESR and CRP were mainly used as indicators of </a:t>
            </a:r>
            <a:r>
              <a:rPr lang="en-US" sz="1200" dirty="0" err="1">
                <a:latin typeface="+mn-lt"/>
              </a:rPr>
              <a:t>pt</a:t>
            </a:r>
            <a:r>
              <a:rPr lang="en-US" sz="1200" dirty="0">
                <a:latin typeface="+mn-lt"/>
              </a:rPr>
              <a:t> readiness for </a:t>
            </a:r>
            <a:r>
              <a:rPr lang="en-US" sz="1200" dirty="0" err="1">
                <a:latin typeface="+mn-lt"/>
              </a:rPr>
              <a:t>eimplantation</a:t>
            </a:r>
            <a:r>
              <a:rPr lang="en-US" sz="1200" dirty="0">
                <a:latin typeface="+mn-lt"/>
              </a:rPr>
              <a:t> – this study proved wrong</a:t>
            </a:r>
          </a:p>
        </p:txBody>
      </p:sp>
      <p:sp>
        <p:nvSpPr>
          <p:cNvPr id="4" name="Slide Number Placeholder 3"/>
          <p:cNvSpPr>
            <a:spLocks noGrp="1"/>
          </p:cNvSpPr>
          <p:nvPr>
            <p:ph type="sldNum" sz="quarter" idx="5"/>
          </p:nvPr>
        </p:nvSpPr>
        <p:spPr/>
        <p:txBody>
          <a:bodyPr/>
          <a:lstStyle/>
          <a:p>
            <a:fld id="{724DDBBC-2271-CF46-9A0E-E752EFA087E3}" type="slidenum">
              <a:rPr lang="en-US" smtClean="0"/>
              <a:t>16</a:t>
            </a:fld>
            <a:endParaRPr lang="en-US"/>
          </a:p>
        </p:txBody>
      </p:sp>
    </p:spTree>
    <p:extLst>
      <p:ext uri="{BB962C8B-B14F-4D97-AF65-F5344CB8AC3E}">
        <p14:creationId xmlns:p14="http://schemas.microsoft.com/office/powerpoint/2010/main" val="3094405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Musculoskeletal Infection Society (MSIS) definition of periprosthetic infection (PJI) includes at least 3/5 criteria of: </a:t>
            </a:r>
          </a:p>
          <a:p>
            <a:r>
              <a:rPr lang="en-US"/>
              <a:t>1.) Sinus tract communicating with prosthesis</a:t>
            </a:r>
          </a:p>
          <a:p>
            <a:r>
              <a:rPr lang="en-US"/>
              <a:t>2.) Pathogen isolated by culture from at least 2 separate tissue or fluid samples from affected prosthetic joint</a:t>
            </a:r>
          </a:p>
          <a:p>
            <a:r>
              <a:rPr lang="en-US"/>
              <a:t>3.) Four of the following six criteria exist:</a:t>
            </a:r>
          </a:p>
          <a:p>
            <a:r>
              <a:rPr lang="en-US"/>
              <a:t>- 1.) Elevated ESR and serum CRP concentration </a:t>
            </a:r>
          </a:p>
          <a:p>
            <a:r>
              <a:rPr lang="en-US"/>
              <a:t>- 2.) Elevated synovial leukocyte count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- 3.) Elevated synovial neutrophil percentage (PMN%)</a:t>
            </a:r>
          </a:p>
          <a:p>
            <a:r>
              <a:rPr lang="en-US"/>
              <a:t>- 4.) Presence of purulence in the affected joint</a:t>
            </a:r>
          </a:p>
          <a:p>
            <a:r>
              <a:rPr lang="en-US"/>
              <a:t>- 5.) Isolation of microorganism in one culture of periprosthetic tissue or fluid</a:t>
            </a:r>
          </a:p>
          <a:p>
            <a:r>
              <a:rPr lang="en-US"/>
              <a:t>- 6.) Greater than five neutrophils per high power field in five high-power fields observed from histologic analysis of periprosthetic tissue at x400 magnification</a:t>
            </a:r>
          </a:p>
          <a:p>
            <a:r>
              <a:rPr lang="en-US"/>
              <a:t>- No consensus from the American Academy of </a:t>
            </a:r>
            <a:r>
              <a:rPr lang="en-US" err="1"/>
              <a:t>Orthopaedic</a:t>
            </a:r>
            <a:r>
              <a:rPr lang="en-US"/>
              <a:t> Surgeons (AAOS) about best method to obtaining specimens to detect infecting pathogens.</a:t>
            </a:r>
          </a:p>
          <a:p>
            <a:r>
              <a:rPr lang="en-US"/>
              <a:t>- Tissue sampling, swab cultures, fluid aspiration, implant sonication as examples.</a:t>
            </a:r>
          </a:p>
          <a:p>
            <a:endParaRPr lang="en-US"/>
          </a:p>
        </p:txBody>
      </p:sp>
      <p:sp>
        <p:nvSpPr>
          <p:cNvPr id="4" name="Slide Number Placeholder 3"/>
          <p:cNvSpPr>
            <a:spLocks noGrp="1"/>
          </p:cNvSpPr>
          <p:nvPr>
            <p:ph type="sldNum" sz="quarter" idx="5"/>
          </p:nvPr>
        </p:nvSpPr>
        <p:spPr/>
        <p:txBody>
          <a:bodyPr/>
          <a:lstStyle/>
          <a:p>
            <a:fld id="{344A7A7D-970C-47BE-A0FA-4019909B841F}" type="slidenum">
              <a:rPr lang="en-US" smtClean="0"/>
              <a:t>18</a:t>
            </a:fld>
            <a:endParaRPr lang="en-US"/>
          </a:p>
        </p:txBody>
      </p:sp>
    </p:spTree>
    <p:extLst>
      <p:ext uri="{BB962C8B-B14F-4D97-AF65-F5344CB8AC3E}">
        <p14:creationId xmlns:p14="http://schemas.microsoft.com/office/powerpoint/2010/main" val="4257146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Collected tissue and swab samples from 156 revision arthroplasty procedures from 2011-2012.</a:t>
            </a:r>
          </a:p>
          <a:p>
            <a:r>
              <a:rPr lang="en-US"/>
              <a:t>- 39 exclusions (revision procedure where there is reimplantation or incorrect and/or inadequate specimen collection due to human error.</a:t>
            </a:r>
          </a:p>
          <a:p>
            <a:r>
              <a:rPr lang="en-US"/>
              <a:t>- Reimplantation (cannot truly diagnose pts as aseptic or septic).</a:t>
            </a:r>
          </a:p>
          <a:p>
            <a:r>
              <a:rPr lang="en-US"/>
              <a:t>- Final Analysis: 117 procedures, 74 total hip revision, 43 total knee revision, 87 aseptic and 30 septic.</a:t>
            </a:r>
          </a:p>
          <a:p>
            <a:r>
              <a:rPr lang="en-US"/>
              <a:t>- Mean age: 62 (range, 27-87), 53 men, 64 women.</a:t>
            </a:r>
          </a:p>
          <a:p>
            <a:r>
              <a:rPr lang="en-US"/>
              <a:t>- PJI criteria used</a:t>
            </a:r>
          </a:p>
          <a:p>
            <a:r>
              <a:rPr lang="en-US"/>
              <a:t>- 1.) Sinus tract communicating with the prosthesis OR</a:t>
            </a:r>
          </a:p>
          <a:p>
            <a:r>
              <a:rPr lang="en-US"/>
              <a:t>- 2.) Pathogen was isolated by culture from 2 separate fluid samples from affected prosthetic joint OR</a:t>
            </a:r>
          </a:p>
          <a:p>
            <a:r>
              <a:rPr lang="en-US"/>
              <a:t>- 3.) At least 3 of the five following criteria (Elevated ESR 30 mm/hour and CRP 1.0 mg/dL, Elevated synovial WBC 10,700 cells/</a:t>
            </a:r>
            <a:r>
              <a:rPr lang="en-US" err="1"/>
              <a:t>uL</a:t>
            </a:r>
            <a:r>
              <a:rPr lang="en-US"/>
              <a:t> for acute and 3,000 cells/</a:t>
            </a:r>
            <a:r>
              <a:rPr lang="en-US" err="1"/>
              <a:t>uL</a:t>
            </a:r>
            <a:r>
              <a:rPr lang="en-US"/>
              <a:t> for chronic, Elevated synovial PMN at 89% for acute and 80% for chronic, presence of purulence at joint, isolation of microorganism)</a:t>
            </a:r>
          </a:p>
          <a:p>
            <a:r>
              <a:rPr lang="en-US"/>
              <a:t>- The Histologic analysis was removed because frozen section histology in revision arthroplasty is not commonly done.</a:t>
            </a:r>
          </a:p>
          <a:p>
            <a:r>
              <a:rPr lang="en-US"/>
              <a:t>- Acute post-op PJI is 6 weeks after surgery while chronic is after 6 weeks.</a:t>
            </a:r>
          </a:p>
          <a:p>
            <a:r>
              <a:rPr lang="en-US"/>
              <a:t>- Operations performed by one of five fellowship-trained joint reconstruction surgeons.</a:t>
            </a:r>
          </a:p>
          <a:p>
            <a:r>
              <a:rPr lang="en-US"/>
              <a:t>- Aseptic: removal or exchange of any prosthetic components due to loosening of components, instability of joint, polyethylene wear, joint subluxation, arthrofibrosis, periprosthetic fracture.</a:t>
            </a:r>
          </a:p>
          <a:p>
            <a:r>
              <a:rPr lang="en-US"/>
              <a:t>- Three tissue and three swab samples collected from same location after arthrotomy.</a:t>
            </a:r>
          </a:p>
          <a:p>
            <a:r>
              <a:rPr lang="en-US"/>
              <a:t>- 1.) Hip: Acetabular bone, synovial joint capsule, and femoral bone</a:t>
            </a:r>
          </a:p>
          <a:p>
            <a:r>
              <a:rPr lang="en-US"/>
              <a:t>- 2.) Knee: Femoral bone, synovial joint capsule, and tibial bone.</a:t>
            </a:r>
          </a:p>
        </p:txBody>
      </p:sp>
      <p:sp>
        <p:nvSpPr>
          <p:cNvPr id="4" name="Slide Number Placeholder 3"/>
          <p:cNvSpPr>
            <a:spLocks noGrp="1"/>
          </p:cNvSpPr>
          <p:nvPr>
            <p:ph type="sldNum" sz="quarter" idx="5"/>
          </p:nvPr>
        </p:nvSpPr>
        <p:spPr/>
        <p:txBody>
          <a:bodyPr/>
          <a:lstStyle/>
          <a:p>
            <a:fld id="{344A7A7D-970C-47BE-A0FA-4019909B841F}" type="slidenum">
              <a:rPr lang="en-US" smtClean="0"/>
              <a:t>19</a:t>
            </a:fld>
            <a:endParaRPr lang="en-US"/>
          </a:p>
        </p:txBody>
      </p:sp>
    </p:spTree>
    <p:extLst>
      <p:ext uri="{BB962C8B-B14F-4D97-AF65-F5344CB8AC3E}">
        <p14:creationId xmlns:p14="http://schemas.microsoft.com/office/powerpoint/2010/main" val="2806501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Septic Cases: Tissues in 28/30 (93%) produced a positive culture while swabs in 21/30 (70%) produced a positive culture.</a:t>
            </a:r>
          </a:p>
          <a:p>
            <a:r>
              <a:rPr lang="en-US"/>
              <a:t>- Aseptic Cases: Tissue was positive in 2/87 (2%) of cases while swabs was positive in 10/87 (12%) of cases.</a:t>
            </a:r>
          </a:p>
          <a:p>
            <a:r>
              <a:rPr lang="en-US"/>
              <a:t>- Odds ratio of 57 for tissue sample and OR of 5 for swabs for diagnosis of PJI.</a:t>
            </a:r>
          </a:p>
          <a:p>
            <a:r>
              <a:rPr lang="en-US"/>
              <a:t>- Pathogens: Staph aureus, coagulase negative staphylococcal species, streptococcal species (including enterococcus), gram negative organism, polymicrobial, then culture negative.</a:t>
            </a:r>
          </a:p>
        </p:txBody>
      </p:sp>
      <p:sp>
        <p:nvSpPr>
          <p:cNvPr id="4" name="Slide Number Placeholder 3"/>
          <p:cNvSpPr>
            <a:spLocks noGrp="1"/>
          </p:cNvSpPr>
          <p:nvPr>
            <p:ph type="sldNum" sz="quarter" idx="5"/>
          </p:nvPr>
        </p:nvSpPr>
        <p:spPr/>
        <p:txBody>
          <a:bodyPr/>
          <a:lstStyle/>
          <a:p>
            <a:fld id="{344A7A7D-970C-47BE-A0FA-4019909B841F}" type="slidenum">
              <a:rPr lang="en-US" smtClean="0"/>
              <a:t>20</a:t>
            </a:fld>
            <a:endParaRPr lang="en-US"/>
          </a:p>
        </p:txBody>
      </p:sp>
    </p:spTree>
    <p:extLst>
      <p:ext uri="{BB962C8B-B14F-4D97-AF65-F5344CB8AC3E}">
        <p14:creationId xmlns:p14="http://schemas.microsoft.com/office/powerpoint/2010/main" val="2250188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Identifying infecting microorganisms is paramount in diagnosing PJIs.</a:t>
            </a:r>
          </a:p>
          <a:p>
            <a:r>
              <a:rPr lang="en-US"/>
              <a:t>- Periprosthetic tissue cultures demonstrated superior microorganism identification compared to swab cultures taken from the same sites.</a:t>
            </a:r>
          </a:p>
          <a:p>
            <a:r>
              <a:rPr lang="en-US"/>
              <a:t>- Recommendation: Do not use swab cultures for diagnosing PJIs.</a:t>
            </a:r>
          </a:p>
          <a:p>
            <a:r>
              <a:rPr lang="en-US"/>
              <a:t>- Future Efforts: Increasing sensitivity and specificity of results, cost effectiveness, efficiency of diagnostic methods to enable widespread use among </a:t>
            </a:r>
            <a:r>
              <a:rPr lang="en-US" err="1"/>
              <a:t>orthopaedic</a:t>
            </a:r>
            <a:r>
              <a:rPr lang="en-US"/>
              <a:t> and infectious disease community.</a:t>
            </a:r>
          </a:p>
          <a:p>
            <a:r>
              <a:rPr lang="en-US"/>
              <a:t>- Limitations: </a:t>
            </a:r>
          </a:p>
          <a:p>
            <a:r>
              <a:rPr lang="en-US"/>
              <a:t>- Septic cases with no initial growth were cultured for 14 more days and aseptic cases were always less than 2 weeks.</a:t>
            </a:r>
          </a:p>
          <a:p>
            <a:r>
              <a:rPr lang="en-US"/>
              <a:t>- Possible that aseptic could be septic.</a:t>
            </a:r>
          </a:p>
          <a:p>
            <a:r>
              <a:rPr lang="en-US"/>
              <a:t>- Histologic frozen section of MSIS criteria removed. </a:t>
            </a:r>
          </a:p>
        </p:txBody>
      </p:sp>
      <p:sp>
        <p:nvSpPr>
          <p:cNvPr id="4" name="Slide Number Placeholder 3"/>
          <p:cNvSpPr>
            <a:spLocks noGrp="1"/>
          </p:cNvSpPr>
          <p:nvPr>
            <p:ph type="sldNum" sz="quarter" idx="5"/>
          </p:nvPr>
        </p:nvSpPr>
        <p:spPr/>
        <p:txBody>
          <a:bodyPr/>
          <a:lstStyle/>
          <a:p>
            <a:fld id="{344A7A7D-970C-47BE-A0FA-4019909B841F}" type="slidenum">
              <a:rPr lang="en-US" smtClean="0"/>
              <a:t>21</a:t>
            </a:fld>
            <a:endParaRPr lang="en-US"/>
          </a:p>
        </p:txBody>
      </p:sp>
    </p:spTree>
    <p:extLst>
      <p:ext uri="{BB962C8B-B14F-4D97-AF65-F5344CB8AC3E}">
        <p14:creationId xmlns:p14="http://schemas.microsoft.com/office/powerpoint/2010/main" val="1314886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First generation cephalosporins, 1 g to 3 g of cefazolin 60 within 60 minutes of surgical incision for prophylaxis on total knee arthroplasty and total hip arthroplasty.</a:t>
            </a:r>
          </a:p>
          <a:p>
            <a:r>
              <a:rPr lang="en-US"/>
              <a:t>- Cephalosporins has low side effect profile, excellent coverage for organisms found in prosthetic joint infections.</a:t>
            </a:r>
          </a:p>
          <a:p>
            <a:r>
              <a:rPr lang="en-US"/>
              <a:t>- Challenge: Pts that are allergic to penicillin </a:t>
            </a:r>
            <a:r>
              <a:rPr lang="en-US" err="1"/>
              <a:t>atbx</a:t>
            </a:r>
            <a:r>
              <a:rPr lang="en-US"/>
              <a:t>, colonized preop by MRSA (use </a:t>
            </a:r>
            <a:r>
              <a:rPr lang="en-US" err="1"/>
              <a:t>vanco</a:t>
            </a:r>
            <a:r>
              <a:rPr lang="en-US"/>
              <a:t>) </a:t>
            </a:r>
          </a:p>
          <a:p>
            <a:r>
              <a:rPr lang="en-US"/>
              <a:t>- Use </a:t>
            </a:r>
            <a:r>
              <a:rPr lang="en-US" err="1"/>
              <a:t>vanco</a:t>
            </a:r>
            <a:r>
              <a:rPr lang="en-US"/>
              <a:t> or clindamycin is contraindicated.</a:t>
            </a:r>
          </a:p>
          <a:p>
            <a:r>
              <a:rPr lang="en-US"/>
              <a:t>- TKA and THA pts receiving </a:t>
            </a:r>
            <a:r>
              <a:rPr lang="en-US" err="1"/>
              <a:t>atbx</a:t>
            </a:r>
            <a:r>
              <a:rPr lang="en-US"/>
              <a:t> other than cefazolin had 50% increase in surgical site infections more frequently.</a:t>
            </a:r>
          </a:p>
          <a:p>
            <a:r>
              <a:rPr lang="en-US"/>
              <a:t>- Cefazolin substitutions are recommended for beta lactams due to penicillin allergy but pts continued to have higher risk of infection from MRSA and Clostridium difficile.</a:t>
            </a:r>
          </a:p>
          <a:p>
            <a:r>
              <a:rPr lang="en-US"/>
              <a:t>- American Academy of Allergy, Asthma, and Immunology wants pts with uncertain or historically documented penicillin allergies to undergo formal testing to confirm presence or absence, and severity of allergy.</a:t>
            </a:r>
          </a:p>
          <a:p>
            <a:r>
              <a:rPr lang="en-US"/>
              <a:t>- Which </a:t>
            </a:r>
            <a:r>
              <a:rPr lang="en-US" err="1"/>
              <a:t>atbxs</a:t>
            </a:r>
            <a:r>
              <a:rPr lang="en-US"/>
              <a:t> are used for perioperative prophylaxis of TKA and THAs.</a:t>
            </a:r>
          </a:p>
          <a:p>
            <a:r>
              <a:rPr lang="en-US"/>
              <a:t>- Efficacy of preoperative allergy testing </a:t>
            </a:r>
            <a:r>
              <a:rPr lang="en-US" err="1"/>
              <a:t>programme</a:t>
            </a:r>
            <a:r>
              <a:rPr lang="en-US"/>
              <a:t>.</a:t>
            </a:r>
          </a:p>
          <a:p>
            <a:r>
              <a:rPr lang="en-US"/>
              <a:t>- Rates of PJI based on perioperative antibiotic regimen.</a:t>
            </a:r>
          </a:p>
          <a:p>
            <a:endParaRPr lang="en-US"/>
          </a:p>
        </p:txBody>
      </p:sp>
      <p:sp>
        <p:nvSpPr>
          <p:cNvPr id="4" name="Slide Number Placeholder 3"/>
          <p:cNvSpPr>
            <a:spLocks noGrp="1"/>
          </p:cNvSpPr>
          <p:nvPr>
            <p:ph type="sldNum" sz="quarter" idx="5"/>
          </p:nvPr>
        </p:nvSpPr>
        <p:spPr/>
        <p:txBody>
          <a:bodyPr/>
          <a:lstStyle/>
          <a:p>
            <a:fld id="{BC92139C-EFAB-4205-84C6-34232D4F654B}" type="slidenum">
              <a:rPr lang="en-US" smtClean="0"/>
              <a:t>23</a:t>
            </a:fld>
            <a:endParaRPr lang="en-US"/>
          </a:p>
        </p:txBody>
      </p:sp>
    </p:spTree>
    <p:extLst>
      <p:ext uri="{BB962C8B-B14F-4D97-AF65-F5344CB8AC3E}">
        <p14:creationId xmlns:p14="http://schemas.microsoft.com/office/powerpoint/2010/main" val="223702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Importance: There is no 100% certain test to dx PJI which commonly presents ambiguously and has devastating consequences</a:t>
            </a:r>
            <a:endParaRPr lang="en-US" dirty="0"/>
          </a:p>
        </p:txBody>
      </p:sp>
      <p:sp>
        <p:nvSpPr>
          <p:cNvPr id="4" name="Slide Number Placeholder 3"/>
          <p:cNvSpPr>
            <a:spLocks noGrp="1"/>
          </p:cNvSpPr>
          <p:nvPr>
            <p:ph type="sldNum" sz="quarter" idx="5"/>
          </p:nvPr>
        </p:nvSpPr>
        <p:spPr/>
        <p:txBody>
          <a:bodyPr/>
          <a:lstStyle/>
          <a:p>
            <a:fld id="{724DDBBC-2271-CF46-9A0E-E752EFA087E3}" type="slidenum">
              <a:rPr lang="en-US" smtClean="0"/>
              <a:t>3</a:t>
            </a:fld>
            <a:endParaRPr lang="en-US"/>
          </a:p>
        </p:txBody>
      </p:sp>
    </p:spTree>
    <p:extLst>
      <p:ext uri="{BB962C8B-B14F-4D97-AF65-F5344CB8AC3E}">
        <p14:creationId xmlns:p14="http://schemas.microsoft.com/office/powerpoint/2010/main" val="17340205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Pts who had a TKA or THA between 2004-2017.</a:t>
            </a:r>
          </a:p>
          <a:p>
            <a:r>
              <a:rPr lang="en-US"/>
              <a:t>- 29,695 arthroplasties (from 22,705 pts), with 17,026 TKAs and 12,669 THAs.</a:t>
            </a:r>
          </a:p>
          <a:p>
            <a:r>
              <a:rPr lang="en-US"/>
              <a:t>- Mean age of 67.1</a:t>
            </a:r>
          </a:p>
          <a:p>
            <a:r>
              <a:rPr lang="en-US"/>
              <a:t>- Allergy Testing Registry (Total Joint and Allergy Testing Registries).</a:t>
            </a:r>
          </a:p>
          <a:p>
            <a:r>
              <a:rPr lang="en-US"/>
              <a:t>- PJI</a:t>
            </a:r>
          </a:p>
          <a:p>
            <a:r>
              <a:rPr lang="en-US"/>
              <a:t>- 1.) The patient has been assigned a diagnosis of PJI by a physician</a:t>
            </a:r>
          </a:p>
          <a:p>
            <a:r>
              <a:rPr lang="en-US"/>
              <a:t>- 2.) The patient has a documented positive culture from an intraoperative or synovial fluid specimen.</a:t>
            </a:r>
          </a:p>
          <a:p>
            <a:r>
              <a:rPr lang="en-US"/>
              <a:t>- MRSA colonization assessed by querying and documenting preoperative nasal culture results for the entire cohort.</a:t>
            </a:r>
          </a:p>
        </p:txBody>
      </p:sp>
      <p:sp>
        <p:nvSpPr>
          <p:cNvPr id="4" name="Slide Number Placeholder 3"/>
          <p:cNvSpPr>
            <a:spLocks noGrp="1"/>
          </p:cNvSpPr>
          <p:nvPr>
            <p:ph type="sldNum" sz="quarter" idx="5"/>
          </p:nvPr>
        </p:nvSpPr>
        <p:spPr/>
        <p:txBody>
          <a:bodyPr/>
          <a:lstStyle/>
          <a:p>
            <a:fld id="{BC92139C-EFAB-4205-84C6-34232D4F654B}" type="slidenum">
              <a:rPr lang="en-US" smtClean="0"/>
              <a:t>24</a:t>
            </a:fld>
            <a:endParaRPr lang="en-US"/>
          </a:p>
        </p:txBody>
      </p:sp>
    </p:spTree>
    <p:extLst>
      <p:ext uri="{BB962C8B-B14F-4D97-AF65-F5344CB8AC3E}">
        <p14:creationId xmlns:p14="http://schemas.microsoft.com/office/powerpoint/2010/main" val="3843496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PJI free in Cefazolin group better after 1 month, 2 month, one year, ten years.</a:t>
            </a:r>
          </a:p>
        </p:txBody>
      </p:sp>
      <p:sp>
        <p:nvSpPr>
          <p:cNvPr id="4" name="Slide Number Placeholder 3"/>
          <p:cNvSpPr>
            <a:spLocks noGrp="1"/>
          </p:cNvSpPr>
          <p:nvPr>
            <p:ph type="sldNum" sz="quarter" idx="5"/>
          </p:nvPr>
        </p:nvSpPr>
        <p:spPr/>
        <p:txBody>
          <a:bodyPr/>
          <a:lstStyle/>
          <a:p>
            <a:fld id="{BC92139C-EFAB-4205-84C6-34232D4F654B}" type="slidenum">
              <a:rPr lang="en-US" smtClean="0"/>
              <a:t>25</a:t>
            </a:fld>
            <a:endParaRPr lang="en-US"/>
          </a:p>
        </p:txBody>
      </p:sp>
    </p:spTree>
    <p:extLst>
      <p:ext uri="{BB962C8B-B14F-4D97-AF65-F5344CB8AC3E}">
        <p14:creationId xmlns:p14="http://schemas.microsoft.com/office/powerpoint/2010/main" val="546990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rPr>
              <a:t>2001-2016</a:t>
            </a:r>
          </a:p>
          <a:p>
            <a:r>
              <a:rPr lang="en-US" sz="1200" dirty="0">
                <a:effectLst/>
                <a:latin typeface="Calibri" panose="020F0502020204030204" pitchFamily="34" charset="0"/>
              </a:rPr>
              <a:t>Diagnostic markers</a:t>
            </a:r>
          </a:p>
          <a:p>
            <a:pPr lvl="1"/>
            <a:r>
              <a:rPr lang="en-US" sz="1200" dirty="0">
                <a:effectLst/>
                <a:latin typeface="Calibri" panose="020F0502020204030204" pitchFamily="34" charset="0"/>
              </a:rPr>
              <a:t>-C-reactive protein, D-dimer, erythrocyte sedimentation rate</a:t>
            </a:r>
          </a:p>
          <a:p>
            <a:pPr lvl="1"/>
            <a:r>
              <a:rPr lang="en-US" sz="1200" dirty="0">
                <a:effectLst/>
                <a:latin typeface="Calibri" panose="020F0502020204030204" pitchFamily="34" charset="0"/>
              </a:rPr>
              <a:t>-Synovial white blood cell count, polymorphonuclear percentage, leukocyte esterase, alpha-defensin, synovial CRP</a:t>
            </a:r>
          </a:p>
          <a:p>
            <a:pPr lvl="1"/>
            <a:r>
              <a:rPr lang="en-US" sz="1200" dirty="0">
                <a:effectLst/>
                <a:latin typeface="Calibri" panose="020F0502020204030204" pitchFamily="34" charset="0"/>
              </a:rPr>
              <a:t>-Frozen section, presence of purulence intraoperative, isolation of pathogen by culture</a:t>
            </a:r>
          </a:p>
          <a:p>
            <a:pPr lvl="1"/>
            <a:r>
              <a:rPr lang="en-US" sz="1200" dirty="0">
                <a:effectLst/>
                <a:latin typeface="Calibri" panose="020F0502020204030204" pitchFamily="34" charset="0"/>
              </a:rPr>
              <a:t>- ICM cutoffs used</a:t>
            </a:r>
          </a:p>
          <a:p>
            <a:r>
              <a:rPr lang="en-US" sz="1800" dirty="0">
                <a:effectLst/>
                <a:latin typeface="Calibri" panose="020F0502020204030204" pitchFamily="34" charset="0"/>
              </a:rPr>
              <a:t>Statistical analysis</a:t>
            </a:r>
          </a:p>
          <a:p>
            <a:pPr lvl="1"/>
            <a:r>
              <a:rPr lang="en-US" sz="1800" dirty="0">
                <a:effectLst/>
                <a:latin typeface="Calibri" panose="020F0502020204030204" pitchFamily="34" charset="0"/>
              </a:rPr>
              <a:t>Estimate each marker influence on PJI diagnosis</a:t>
            </a:r>
          </a:p>
          <a:p>
            <a:pPr lvl="1"/>
            <a:r>
              <a:rPr lang="en-US" sz="1800" dirty="0">
                <a:effectLst/>
                <a:latin typeface="Calibri" panose="020F0502020204030204" pitchFamily="34" charset="0"/>
              </a:rPr>
              <a:t>Learning dataset – 684 </a:t>
            </a:r>
            <a:r>
              <a:rPr lang="en-US" sz="1800" dirty="0" err="1">
                <a:effectLst/>
                <a:latin typeface="Calibri" panose="020F0502020204030204" pitchFamily="34" charset="0"/>
              </a:rPr>
              <a:t>infeciton</a:t>
            </a:r>
            <a:r>
              <a:rPr lang="en-US" sz="1800" dirty="0">
                <a:effectLst/>
                <a:latin typeface="Calibri" panose="020F0502020204030204" pitchFamily="34" charset="0"/>
              </a:rPr>
              <a:t> 820 aseptic, 2001-16</a:t>
            </a:r>
          </a:p>
          <a:p>
            <a:pPr lvl="2"/>
            <a:r>
              <a:rPr lang="en-US" sz="1800" dirty="0">
                <a:effectLst/>
                <a:latin typeface="Calibri" panose="020F0502020204030204" pitchFamily="34" charset="0"/>
              </a:rPr>
              <a:t>Missing data- imputation (extrapolate or </a:t>
            </a:r>
            <a:r>
              <a:rPr lang="en-US" sz="1800" dirty="0" err="1">
                <a:effectLst/>
                <a:latin typeface="Calibri" panose="020F0502020204030204" pitchFamily="34" charset="0"/>
              </a:rPr>
              <a:t>estiamte</a:t>
            </a:r>
            <a:r>
              <a:rPr lang="en-US" sz="1800" dirty="0">
                <a:effectLst/>
                <a:latin typeface="Calibri" panose="020F0502020204030204" pitchFamily="34" charset="0"/>
              </a:rPr>
              <a:t> its values from other values)</a:t>
            </a:r>
          </a:p>
          <a:p>
            <a:pPr lvl="2"/>
            <a:r>
              <a:rPr lang="en-US" sz="1800" dirty="0">
                <a:effectLst/>
                <a:latin typeface="Calibri" panose="020F0502020204030204" pitchFamily="34" charset="0"/>
              </a:rPr>
              <a:t>Stepwise approach to include the pretest probability of PJI</a:t>
            </a:r>
          </a:p>
          <a:p>
            <a:pPr lvl="3"/>
            <a:r>
              <a:rPr lang="en-US" sz="1800" dirty="0">
                <a:effectLst/>
                <a:latin typeface="Calibri" panose="020F0502020204030204" pitchFamily="34" charset="0"/>
              </a:rPr>
              <a:t>Pt have different levels of suspicion required before test is ordered which can influence analysis</a:t>
            </a:r>
          </a:p>
          <a:p>
            <a:pPr lvl="2"/>
            <a:r>
              <a:rPr lang="en-US" sz="1800" dirty="0">
                <a:effectLst/>
                <a:latin typeface="Calibri" panose="020F0502020204030204" pitchFamily="34" charset="0"/>
              </a:rPr>
              <a:t>Step 1 - serum markers CRP, D-dimer, ESR</a:t>
            </a:r>
          </a:p>
          <a:p>
            <a:pPr lvl="3"/>
            <a:r>
              <a:rPr lang="en-US" sz="1800" dirty="0">
                <a:effectLst/>
                <a:latin typeface="Calibri" panose="020F0502020204030204" pitchFamily="34" charset="0"/>
              </a:rPr>
              <a:t>Low P stop, else Step 2</a:t>
            </a:r>
          </a:p>
          <a:p>
            <a:pPr lvl="2"/>
            <a:r>
              <a:rPr lang="en-US" sz="1800" dirty="0">
                <a:effectLst/>
                <a:latin typeface="Calibri" panose="020F0502020204030204" pitchFamily="34" charset="0"/>
              </a:rPr>
              <a:t>Step 2 - synovial WBC, PMN%, CRP, LE, Alpha-defensin</a:t>
            </a:r>
          </a:p>
          <a:p>
            <a:pPr lvl="3"/>
            <a:r>
              <a:rPr lang="en-US" sz="1800" dirty="0">
                <a:effectLst/>
                <a:latin typeface="Calibri" panose="020F0502020204030204" pitchFamily="34" charset="0"/>
              </a:rPr>
              <a:t>Low or high P stop, else Step 3</a:t>
            </a:r>
          </a:p>
          <a:p>
            <a:pPr lvl="2"/>
            <a:r>
              <a:rPr lang="en-US" sz="1800" dirty="0">
                <a:effectLst/>
                <a:latin typeface="Calibri" panose="020F0502020204030204" pitchFamily="34" charset="0"/>
              </a:rPr>
              <a:t>Step 3 - histology, purulence, +culture</a:t>
            </a:r>
          </a:p>
          <a:p>
            <a:pPr lvl="2"/>
            <a:r>
              <a:rPr lang="en-US" sz="1800" dirty="0">
                <a:effectLst/>
                <a:latin typeface="Calibri" panose="020F0502020204030204" pitchFamily="34" charset="0"/>
              </a:rPr>
              <a:t>ROC curve analysis - sense and spec v value</a:t>
            </a:r>
          </a:p>
          <a:p>
            <a:pPr lvl="3"/>
            <a:r>
              <a:rPr lang="en-US" sz="1800" dirty="0">
                <a:effectLst/>
                <a:latin typeface="Calibri" panose="020F0502020204030204" pitchFamily="34" charset="0"/>
              </a:rPr>
              <a:t>AUC &gt;,7 acceptable</a:t>
            </a:r>
          </a:p>
          <a:p>
            <a:pPr lvl="2"/>
            <a:r>
              <a:rPr lang="en-US" sz="1800" dirty="0">
                <a:effectLst/>
                <a:latin typeface="Calibri" panose="020F0502020204030204" pitchFamily="34" charset="0"/>
              </a:rPr>
              <a:t>Each step</a:t>
            </a:r>
          </a:p>
          <a:p>
            <a:pPr lvl="3"/>
            <a:r>
              <a:rPr lang="en-US" sz="1800" dirty="0">
                <a:effectLst/>
                <a:latin typeface="Calibri" panose="020F0502020204030204" pitchFamily="34" charset="0"/>
              </a:rPr>
              <a:t>Random forest analysis</a:t>
            </a:r>
          </a:p>
          <a:p>
            <a:pPr lvl="4"/>
            <a:r>
              <a:rPr lang="en-US" sz="1800" dirty="0">
                <a:effectLst/>
                <a:latin typeface="Calibri" panose="020F0502020204030204" pitchFamily="34" charset="0"/>
              </a:rPr>
              <a:t>output relative weight and importance of each marker = ranking prediction power of each marker</a:t>
            </a:r>
          </a:p>
          <a:p>
            <a:pPr lvl="3"/>
            <a:r>
              <a:rPr lang="en-US" sz="1800" dirty="0">
                <a:effectLst/>
                <a:latin typeface="Calibri" panose="020F0502020204030204" pitchFamily="34" charset="0"/>
              </a:rPr>
              <a:t>Multivariate logistic regression</a:t>
            </a:r>
          </a:p>
          <a:p>
            <a:pPr lvl="4"/>
            <a:r>
              <a:rPr lang="en-US" sz="1800" dirty="0">
                <a:effectLst/>
                <a:latin typeface="Calibri" panose="020F0502020204030204" pitchFamily="34" charset="0"/>
              </a:rPr>
              <a:t>Markers that predicted similarly were grouped into criterion</a:t>
            </a:r>
          </a:p>
          <a:p>
            <a:pPr lvl="4"/>
            <a:r>
              <a:rPr lang="en-US" sz="1800" dirty="0">
                <a:effectLst/>
                <a:latin typeface="Calibri" panose="020F0502020204030204" pitchFamily="34" charset="0"/>
              </a:rPr>
              <a:t>Markers given integer value based on how well predicts PJI</a:t>
            </a:r>
          </a:p>
          <a:p>
            <a:pPr lvl="3"/>
            <a:r>
              <a:rPr lang="en-US" sz="1800" dirty="0">
                <a:effectLst/>
                <a:latin typeface="Calibri" panose="020F0502020204030204" pitchFamily="34" charset="0"/>
              </a:rPr>
              <a:t>Preop dx score w weighted stage 1+2 </a:t>
            </a:r>
            <a:r>
              <a:rPr lang="en-US" sz="1800" dirty="0" err="1">
                <a:effectLst/>
                <a:latin typeface="Calibri" panose="020F0502020204030204" pitchFamily="34" charset="0"/>
              </a:rPr>
              <a:t>makrers</a:t>
            </a:r>
            <a:endParaRPr lang="en-US" sz="1800" dirty="0">
              <a:effectLst/>
              <a:latin typeface="Calibri" panose="020F0502020204030204" pitchFamily="34" charset="0"/>
            </a:endParaRPr>
          </a:p>
          <a:p>
            <a:pPr lvl="3"/>
            <a:r>
              <a:rPr lang="en-US" sz="1800" dirty="0" err="1">
                <a:effectLst/>
                <a:latin typeface="Calibri" panose="020F0502020204030204" pitchFamily="34" charset="0"/>
              </a:rPr>
              <a:t>Intraop</a:t>
            </a:r>
            <a:r>
              <a:rPr lang="en-US" sz="1800" dirty="0">
                <a:effectLst/>
                <a:latin typeface="Calibri" panose="020F0502020204030204" pitchFamily="34" charset="0"/>
              </a:rPr>
              <a:t> dx score w weighted stage 3 markers for </a:t>
            </a:r>
            <a:r>
              <a:rPr lang="en-US" sz="1800" dirty="0" err="1">
                <a:effectLst/>
                <a:latin typeface="Calibri" panose="020F0502020204030204" pitchFamily="34" charset="0"/>
              </a:rPr>
              <a:t>pt</a:t>
            </a:r>
            <a:r>
              <a:rPr lang="en-US" sz="1800" dirty="0">
                <a:effectLst/>
                <a:latin typeface="Calibri" panose="020F0502020204030204" pitchFamily="34" charset="0"/>
              </a:rPr>
              <a:t> w </a:t>
            </a:r>
            <a:r>
              <a:rPr lang="en-US" sz="1800" dirty="0" err="1">
                <a:effectLst/>
                <a:latin typeface="Calibri" panose="020F0502020204030204" pitchFamily="34" charset="0"/>
              </a:rPr>
              <a:t>ambigious</a:t>
            </a:r>
            <a:r>
              <a:rPr lang="en-US" sz="1800" dirty="0">
                <a:effectLst/>
                <a:latin typeface="Calibri" panose="020F0502020204030204" pitchFamily="34" charset="0"/>
              </a:rPr>
              <a:t> preop dx score and stage 3 markers</a:t>
            </a:r>
          </a:p>
          <a:p>
            <a:pPr lvl="1"/>
            <a:r>
              <a:rPr lang="en-US" sz="1800" dirty="0">
                <a:effectLst/>
                <a:latin typeface="Calibri" panose="020F0502020204030204" pitchFamily="34" charset="0"/>
              </a:rPr>
              <a:t>Sample dataset – 222 aseptic 200 </a:t>
            </a:r>
            <a:r>
              <a:rPr lang="en-US" sz="1800" dirty="0" err="1">
                <a:effectLst/>
                <a:latin typeface="Calibri" panose="020F0502020204030204" pitchFamily="34" charset="0"/>
              </a:rPr>
              <a:t>infeciton</a:t>
            </a:r>
            <a:endParaRPr lang="en-US" sz="1800" dirty="0">
              <a:effectLst/>
              <a:latin typeface="Calibri" panose="020F0502020204030204" pitchFamily="34" charset="0"/>
            </a:endParaRPr>
          </a:p>
          <a:p>
            <a:pPr lvl="2"/>
            <a:r>
              <a:rPr lang="en-US" sz="1800" dirty="0">
                <a:effectLst/>
                <a:latin typeface="Calibri" panose="020F0502020204030204" pitchFamily="34" charset="0"/>
              </a:rPr>
              <a:t>Dx cut points set</a:t>
            </a:r>
          </a:p>
          <a:p>
            <a:pPr lvl="2"/>
            <a:r>
              <a:rPr lang="en-US" sz="1800" dirty="0">
                <a:effectLst/>
                <a:latin typeface="Calibri" panose="020F0502020204030204" pitchFamily="34" charset="0"/>
              </a:rPr>
              <a:t>Validated False+ , false -, true+,true-,</a:t>
            </a:r>
            <a:r>
              <a:rPr lang="en-US" sz="1800" dirty="0" err="1">
                <a:effectLst/>
                <a:latin typeface="Calibri" panose="020F0502020204030204" pitchFamily="34" charset="0"/>
              </a:rPr>
              <a:t>sens,spec</a:t>
            </a:r>
            <a:endParaRPr lang="en-US" sz="1800" dirty="0">
              <a:effectLst/>
              <a:latin typeface="Calibri" panose="020F0502020204030204" pitchFamily="34" charset="0"/>
            </a:endParaRP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rPr>
              <a:t>Compared to previous MSIS And ICM system</a:t>
            </a:r>
          </a:p>
          <a:p>
            <a:pPr lvl="2"/>
            <a:endParaRPr lang="en-US" sz="1800" dirty="0">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24DDBBC-2271-CF46-9A0E-E752EFA087E3}" type="slidenum">
              <a:rPr lang="en-US" smtClean="0"/>
              <a:t>4</a:t>
            </a:fld>
            <a:endParaRPr lang="en-US"/>
          </a:p>
        </p:txBody>
      </p:sp>
    </p:spTree>
    <p:extLst>
      <p:ext uri="{BB962C8B-B14F-4D97-AF65-F5344CB8AC3E}">
        <p14:creationId xmlns:p14="http://schemas.microsoft.com/office/powerpoint/2010/main" val="1631559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 criteria did not consider chronicity or invasiveness – for example, 3/6 minor criteria initially are </a:t>
            </a:r>
            <a:r>
              <a:rPr lang="en-US" dirty="0" err="1"/>
              <a:t>typicaly</a:t>
            </a:r>
            <a:r>
              <a:rPr lang="en-US" dirty="0"/>
              <a:t> intraoperative findings so preoperatively not very useful</a:t>
            </a:r>
          </a:p>
          <a:p>
            <a:r>
              <a:rPr lang="en-US" dirty="0"/>
              <a:t>Discussion of inclusive diagnosis was also additionally made here which previously we did not have; this is more like what we may face in clinical practice –” </a:t>
            </a:r>
          </a:p>
        </p:txBody>
      </p:sp>
      <p:sp>
        <p:nvSpPr>
          <p:cNvPr id="4" name="Slide Number Placeholder 3"/>
          <p:cNvSpPr>
            <a:spLocks noGrp="1"/>
          </p:cNvSpPr>
          <p:nvPr>
            <p:ph type="sldNum" sz="quarter" idx="5"/>
          </p:nvPr>
        </p:nvSpPr>
        <p:spPr/>
        <p:txBody>
          <a:bodyPr/>
          <a:lstStyle/>
          <a:p>
            <a:fld id="{344A7A7D-970C-47BE-A0FA-4019909B841F}" type="slidenum">
              <a:rPr lang="en-US" smtClean="0"/>
              <a:t>5</a:t>
            </a:fld>
            <a:endParaRPr lang="en-US"/>
          </a:p>
        </p:txBody>
      </p:sp>
    </p:spTree>
    <p:extLst>
      <p:ext uri="{BB962C8B-B14F-4D97-AF65-F5344CB8AC3E}">
        <p14:creationId xmlns:p14="http://schemas.microsoft.com/office/powerpoint/2010/main" val="974518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Separate scores for pre-op and intra-op markers</a:t>
            </a:r>
          </a:p>
          <a:p>
            <a:pPr lvl="1"/>
            <a:r>
              <a:rPr lang="en-US" sz="1200" dirty="0">
                <a:latin typeface="+mn-lt"/>
              </a:rPr>
              <a:t>2011 MSIS </a:t>
            </a:r>
            <a:r>
              <a:rPr lang="en-US" sz="1200" dirty="0" err="1">
                <a:latin typeface="+mn-lt"/>
              </a:rPr>
              <a:t>coimbined</a:t>
            </a:r>
            <a:r>
              <a:rPr lang="en-US" sz="1200" dirty="0">
                <a:latin typeface="+mn-lt"/>
              </a:rPr>
              <a:t> making, </a:t>
            </a:r>
            <a:r>
              <a:rPr lang="en-US" sz="1200" dirty="0" err="1">
                <a:latin typeface="+mn-lt"/>
              </a:rPr>
              <a:t>preox</a:t>
            </a:r>
            <a:r>
              <a:rPr lang="en-US" sz="1200" dirty="0">
                <a:latin typeface="+mn-lt"/>
              </a:rPr>
              <a:t> dx difficult</a:t>
            </a:r>
          </a:p>
          <a:p>
            <a:r>
              <a:rPr lang="en-US" sz="1200" dirty="0">
                <a:latin typeface="+mn-lt"/>
              </a:rPr>
              <a:t>Used imputation in learning dataset</a:t>
            </a:r>
          </a:p>
          <a:p>
            <a:pPr lvl="1"/>
            <a:r>
              <a:rPr lang="en-US" sz="1200" dirty="0">
                <a:latin typeface="+mn-lt"/>
              </a:rPr>
              <a:t>Imputation- estimating missing values from adjacent data</a:t>
            </a:r>
          </a:p>
          <a:p>
            <a:pPr lvl="1"/>
            <a:r>
              <a:rPr lang="en-US" sz="1200" dirty="0">
                <a:latin typeface="+mn-lt"/>
              </a:rPr>
              <a:t>Did not use in validation dataset</a:t>
            </a:r>
          </a:p>
          <a:p>
            <a:pPr lvl="0"/>
            <a:r>
              <a:rPr lang="en-US" sz="1200" dirty="0">
                <a:latin typeface="+mn-lt"/>
              </a:rPr>
              <a:t>Used ICM threshold values for each test</a:t>
            </a:r>
          </a:p>
          <a:p>
            <a:pPr lvl="1"/>
            <a:r>
              <a:rPr lang="en-US" sz="1200" dirty="0" err="1">
                <a:latin typeface="+mn-lt"/>
              </a:rPr>
              <a:t>Couldve</a:t>
            </a:r>
            <a:r>
              <a:rPr lang="en-US" sz="1200" dirty="0">
                <a:latin typeface="+mn-lt"/>
              </a:rPr>
              <a:t> found value for each marker that best predicts to improve system</a:t>
            </a:r>
          </a:p>
          <a:p>
            <a:pPr lvl="1"/>
            <a:r>
              <a:rPr lang="en-US" sz="1200" dirty="0">
                <a:latin typeface="+mn-lt"/>
              </a:rPr>
              <a:t>Combined hips and knees</a:t>
            </a:r>
            <a:br>
              <a:rPr lang="en-US" sz="1200" dirty="0">
                <a:latin typeface="+mn-lt"/>
              </a:rPr>
            </a:br>
            <a:r>
              <a:rPr lang="en-US" sz="1200" dirty="0">
                <a:latin typeface="+mn-lt"/>
              </a:rPr>
              <a:t>Sens and spec remained high for hips and knees </a:t>
            </a:r>
            <a:r>
              <a:rPr lang="en-US" sz="1200" dirty="0" err="1">
                <a:latin typeface="+mn-lt"/>
              </a:rPr>
              <a:t>seperately</a:t>
            </a:r>
            <a:endParaRPr lang="en-US" sz="1200" dirty="0">
              <a:latin typeface="+mn-lt"/>
            </a:endParaRPr>
          </a:p>
        </p:txBody>
      </p:sp>
      <p:sp>
        <p:nvSpPr>
          <p:cNvPr id="4" name="Slide Number Placeholder 3"/>
          <p:cNvSpPr>
            <a:spLocks noGrp="1"/>
          </p:cNvSpPr>
          <p:nvPr>
            <p:ph type="sldNum" sz="quarter" idx="5"/>
          </p:nvPr>
        </p:nvSpPr>
        <p:spPr/>
        <p:txBody>
          <a:bodyPr/>
          <a:lstStyle/>
          <a:p>
            <a:fld id="{724DDBBC-2271-CF46-9A0E-E752EFA087E3}" type="slidenum">
              <a:rPr lang="en-US" smtClean="0"/>
              <a:t>6</a:t>
            </a:fld>
            <a:endParaRPr lang="en-US"/>
          </a:p>
        </p:txBody>
      </p:sp>
    </p:spTree>
    <p:extLst>
      <p:ext uri="{BB962C8B-B14F-4D97-AF65-F5344CB8AC3E}">
        <p14:creationId xmlns:p14="http://schemas.microsoft.com/office/powerpoint/2010/main" val="183790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4A7A7D-970C-47BE-A0FA-4019909B841F}" type="slidenum">
              <a:rPr lang="en-US" smtClean="0"/>
              <a:t>7</a:t>
            </a:fld>
            <a:endParaRPr lang="en-US"/>
          </a:p>
        </p:txBody>
      </p:sp>
    </p:spTree>
    <p:extLst>
      <p:ext uri="{BB962C8B-B14F-4D97-AF65-F5344CB8AC3E}">
        <p14:creationId xmlns:p14="http://schemas.microsoft.com/office/powerpoint/2010/main" val="1272845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studies</a:t>
            </a:r>
          </a:p>
          <a:p>
            <a:pPr marL="1028700" marR="0">
              <a:spcBef>
                <a:spcPts val="0"/>
              </a:spcBef>
              <a:spcAft>
                <a:spcPts val="0"/>
              </a:spcAft>
            </a:pPr>
            <a:r>
              <a:rPr lang="en-US" sz="1800" dirty="0">
                <a:solidFill>
                  <a:srgbClr val="000000"/>
                </a:solidFill>
                <a:effectLst/>
                <a:latin typeface="Calibri" panose="020F0502020204030204" pitchFamily="34" charset="0"/>
              </a:rPr>
              <a:t>Euro studies </a:t>
            </a:r>
          </a:p>
          <a:p>
            <a:pPr marL="1371600" marR="0">
              <a:spcBef>
                <a:spcPts val="0"/>
              </a:spcBef>
              <a:spcAft>
                <a:spcPts val="0"/>
              </a:spcAft>
            </a:pPr>
            <a:r>
              <a:rPr lang="en-US" sz="1800" dirty="0">
                <a:effectLst/>
                <a:latin typeface="Calibri" panose="020F0502020204030204" pitchFamily="34" charset="0"/>
                <a:hlinkClick r:id="rId3"/>
              </a:rPr>
              <a:t>https://pubmed.ncbi.nlm.nih.gov/19234888/</a:t>
            </a:r>
            <a:endParaRPr lang="en-US" sz="1800" dirty="0">
              <a:effectLst/>
              <a:latin typeface="Calibri" panose="020F0502020204030204" pitchFamily="34" charset="0"/>
            </a:endParaRPr>
          </a:p>
          <a:p>
            <a:pPr marL="1371600" marR="0">
              <a:spcBef>
                <a:spcPts val="0"/>
              </a:spcBef>
              <a:spcAft>
                <a:spcPts val="0"/>
              </a:spcAft>
            </a:pPr>
            <a:r>
              <a:rPr lang="en-US" sz="1800" dirty="0">
                <a:effectLst/>
                <a:latin typeface="Calibri" panose="020F0502020204030204" pitchFamily="34" charset="0"/>
                <a:hlinkClick r:id="rId4"/>
              </a:rPr>
              <a:t>https://pubmed.ncbi.nlm.nih.gov/16643519/</a:t>
            </a:r>
            <a:endParaRPr lang="en-US" sz="1800" dirty="0">
              <a:effectLst/>
              <a:latin typeface="Calibri" panose="020F0502020204030204" pitchFamily="34" charset="0"/>
            </a:endParaRPr>
          </a:p>
          <a:p>
            <a:pPr marL="1371600" marR="0">
              <a:spcBef>
                <a:spcPts val="0"/>
              </a:spcBef>
              <a:spcAft>
                <a:spcPts val="0"/>
              </a:spcAft>
            </a:pPr>
            <a:r>
              <a:rPr lang="en-US" sz="1800" dirty="0">
                <a:effectLst/>
                <a:latin typeface="Calibri" panose="020F0502020204030204" pitchFamily="34" charset="0"/>
                <a:hlinkClick r:id="rId5"/>
              </a:rPr>
              <a:t>https://pubmed.ncbi.nlm.nih.gov/16835763/</a:t>
            </a:r>
            <a:endParaRPr lang="en-US" sz="1800" dirty="0">
              <a:effectLst/>
              <a:latin typeface="Calibri" panose="020F0502020204030204" pitchFamily="34" charset="0"/>
            </a:endParaRPr>
          </a:p>
          <a:p>
            <a:pPr marL="1371600" marR="0">
              <a:spcBef>
                <a:spcPts val="0"/>
              </a:spcBef>
              <a:spcAft>
                <a:spcPts val="0"/>
              </a:spcAft>
            </a:pPr>
            <a:r>
              <a:rPr lang="en-US" sz="1800" dirty="0">
                <a:effectLst/>
                <a:latin typeface="Calibri" panose="020F0502020204030204" pitchFamily="34" charset="0"/>
                <a:hlinkClick r:id="rId6"/>
              </a:rPr>
              <a:t>https://pubmed.ncbi.nlm.nih.gov/17966006/</a:t>
            </a:r>
            <a:endParaRPr lang="en-US" sz="1800" dirty="0">
              <a:effectLst/>
              <a:latin typeface="Calibri" panose="020F0502020204030204" pitchFamily="34" charset="0"/>
            </a:endParaRPr>
          </a:p>
          <a:p>
            <a:pPr marL="1371600" marR="0">
              <a:spcBef>
                <a:spcPts val="0"/>
              </a:spcBef>
              <a:spcAft>
                <a:spcPts val="0"/>
              </a:spcAft>
            </a:pPr>
            <a:r>
              <a:rPr lang="en-US" sz="1800" dirty="0">
                <a:effectLst/>
                <a:latin typeface="Calibri" panose="020F0502020204030204" pitchFamily="34" charset="0"/>
                <a:hlinkClick r:id="rId7"/>
              </a:rPr>
              <a:t>https://pubmed.ncbi.nlm.nih.gov/18704413/</a:t>
            </a:r>
            <a:endParaRPr lang="en-US" sz="1800" dirty="0">
              <a:effectLst/>
              <a:latin typeface="Calibri" panose="020F0502020204030204" pitchFamily="34" charset="0"/>
            </a:endParaRPr>
          </a:p>
          <a:p>
            <a:pPr marL="1371600" marR="0">
              <a:spcBef>
                <a:spcPts val="0"/>
              </a:spcBef>
              <a:spcAft>
                <a:spcPts val="0"/>
              </a:spcAft>
            </a:pPr>
            <a:r>
              <a:rPr lang="en-US" sz="1800" dirty="0">
                <a:effectLst/>
                <a:latin typeface="Calibri" panose="020F0502020204030204" pitchFamily="34" charset="0"/>
                <a:hlinkClick r:id="rId8"/>
              </a:rPr>
              <a:t>https://pubmed.ncbi.nlm.nih.gov/21596440/</a:t>
            </a:r>
            <a:endParaRPr lang="en-US" sz="1800" dirty="0">
              <a:effectLst/>
              <a:latin typeface="Calibri" panose="020F0502020204030204" pitchFamily="34" charset="0"/>
            </a:endParaRPr>
          </a:p>
          <a:p>
            <a:pPr marL="1028700" marR="0">
              <a:spcBef>
                <a:spcPts val="0"/>
              </a:spcBef>
              <a:spcAft>
                <a:spcPts val="0"/>
              </a:spcAft>
            </a:pPr>
            <a:r>
              <a:rPr lang="en-US" sz="1800" dirty="0">
                <a:solidFill>
                  <a:srgbClr val="000000"/>
                </a:solidFill>
                <a:effectLst/>
                <a:latin typeface="Calibri" panose="020F0502020204030204" pitchFamily="34" charset="0"/>
              </a:rPr>
              <a:t>Goldman 1996</a:t>
            </a:r>
          </a:p>
          <a:p>
            <a:pPr marL="1371600" marR="0">
              <a:spcBef>
                <a:spcPts val="0"/>
              </a:spcBef>
              <a:spcAft>
                <a:spcPts val="0"/>
              </a:spcAft>
            </a:pPr>
            <a:r>
              <a:rPr lang="en-US" sz="1800" dirty="0" err="1">
                <a:solidFill>
                  <a:srgbClr val="000000"/>
                </a:solidFill>
                <a:effectLst/>
                <a:latin typeface="Calibri" panose="020F0502020204030204" pitchFamily="34" charset="0"/>
              </a:rPr>
              <a:t>Insall</a:t>
            </a:r>
            <a:endParaRPr lang="en-US" sz="1800" dirty="0">
              <a:solidFill>
                <a:srgbClr val="000000"/>
              </a:solidFill>
              <a:effectLst/>
              <a:latin typeface="Calibri" panose="020F0502020204030204" pitchFamily="34" charset="0"/>
            </a:endParaRPr>
          </a:p>
          <a:p>
            <a:pPr marL="1371600" marR="0">
              <a:spcBef>
                <a:spcPts val="0"/>
              </a:spcBef>
              <a:spcAft>
                <a:spcPts val="0"/>
              </a:spcAft>
            </a:pPr>
            <a:r>
              <a:rPr lang="en-US" sz="1800" dirty="0">
                <a:solidFill>
                  <a:srgbClr val="000000"/>
                </a:solidFill>
                <a:effectLst/>
                <a:latin typeface="Calibri" panose="020F0502020204030204" pitchFamily="34" charset="0"/>
              </a:rPr>
              <a:t>64 knee </a:t>
            </a:r>
            <a:r>
              <a:rPr lang="en-US" sz="1800" dirty="0" err="1">
                <a:solidFill>
                  <a:srgbClr val="000000"/>
                </a:solidFill>
                <a:effectLst/>
                <a:latin typeface="Calibri" panose="020F0502020204030204" pitchFamily="34" charset="0"/>
              </a:rPr>
              <a:t>pji</a:t>
            </a:r>
            <a:r>
              <a:rPr lang="en-US" sz="1800" dirty="0">
                <a:solidFill>
                  <a:srgbClr val="000000"/>
                </a:solidFill>
                <a:effectLst/>
                <a:latin typeface="Calibri" panose="020F0502020204030204" pitchFamily="34" charset="0"/>
              </a:rPr>
              <a:t> </a:t>
            </a:r>
            <a:r>
              <a:rPr lang="en-US" sz="1800" dirty="0" err="1">
                <a:solidFill>
                  <a:srgbClr val="000000"/>
                </a:solidFill>
                <a:effectLst/>
                <a:latin typeface="Calibri" panose="020F0502020204030204" pitchFamily="34" charset="0"/>
              </a:rPr>
              <a:t>tka</a:t>
            </a:r>
            <a:r>
              <a:rPr lang="en-US" sz="1800" dirty="0">
                <a:solidFill>
                  <a:srgbClr val="000000"/>
                </a:solidFill>
                <a:effectLst/>
                <a:latin typeface="Calibri" panose="020F0502020204030204" pitchFamily="34" charset="0"/>
              </a:rPr>
              <a:t> 2stage</a:t>
            </a:r>
          </a:p>
          <a:p>
            <a:pPr marL="1371600" marR="0">
              <a:spcBef>
                <a:spcPts val="0"/>
              </a:spcBef>
              <a:spcAft>
                <a:spcPts val="0"/>
              </a:spcAft>
            </a:pPr>
            <a:r>
              <a:rPr lang="en-US" sz="1800" dirty="0">
                <a:solidFill>
                  <a:srgbClr val="000000"/>
                </a:solidFill>
                <a:effectLst/>
                <a:latin typeface="Calibri" panose="020F0502020204030204" pitchFamily="34" charset="0"/>
              </a:rPr>
              <a:t>FU 7.5yr 2-17yr</a:t>
            </a:r>
          </a:p>
          <a:p>
            <a:pPr marL="1371600" marR="0">
              <a:spcBef>
                <a:spcPts val="0"/>
              </a:spcBef>
              <a:spcAft>
                <a:spcPts val="0"/>
              </a:spcAft>
            </a:pPr>
            <a:r>
              <a:rPr lang="en-US" sz="1800" dirty="0">
                <a:solidFill>
                  <a:srgbClr val="000000"/>
                </a:solidFill>
                <a:effectLst/>
                <a:latin typeface="Calibri" panose="020F0502020204030204" pitchFamily="34" charset="0"/>
              </a:rPr>
              <a:t>More strict selection criteria</a:t>
            </a:r>
          </a:p>
          <a:p>
            <a:pPr marL="1371600" marR="0">
              <a:spcBef>
                <a:spcPts val="0"/>
              </a:spcBef>
              <a:spcAft>
                <a:spcPts val="0"/>
              </a:spcAft>
            </a:pPr>
            <a:r>
              <a:rPr lang="en-US" sz="1800" dirty="0">
                <a:solidFill>
                  <a:srgbClr val="000000"/>
                </a:solidFill>
                <a:effectLst/>
                <a:latin typeface="Calibri" panose="020F0502020204030204" pitchFamily="34" charset="0"/>
              </a:rPr>
              <a:t>No </a:t>
            </a:r>
            <a:r>
              <a:rPr lang="en-US" sz="1800" dirty="0" err="1">
                <a:solidFill>
                  <a:srgbClr val="000000"/>
                </a:solidFill>
                <a:effectLst/>
                <a:latin typeface="Calibri" panose="020F0502020204030204" pitchFamily="34" charset="0"/>
              </a:rPr>
              <a:t>abx</a:t>
            </a:r>
            <a:r>
              <a:rPr lang="en-US" sz="1800" dirty="0">
                <a:solidFill>
                  <a:srgbClr val="000000"/>
                </a:solidFill>
                <a:effectLst/>
                <a:latin typeface="Calibri" panose="020F0502020204030204" pitchFamily="34" charset="0"/>
              </a:rPr>
              <a:t> </a:t>
            </a:r>
            <a:r>
              <a:rPr lang="en-US" sz="1800" dirty="0" err="1">
                <a:solidFill>
                  <a:srgbClr val="000000"/>
                </a:solidFill>
                <a:effectLst/>
                <a:latin typeface="Calibri" panose="020F0502020204030204" pitchFamily="34" charset="0"/>
              </a:rPr>
              <a:t>loaed</a:t>
            </a:r>
            <a:r>
              <a:rPr lang="en-US" sz="1800" dirty="0">
                <a:solidFill>
                  <a:srgbClr val="000000"/>
                </a:solidFill>
                <a:effectLst/>
                <a:latin typeface="Calibri" panose="020F0502020204030204" pitchFamily="34" charset="0"/>
              </a:rPr>
              <a:t> bone cement</a:t>
            </a:r>
          </a:p>
          <a:p>
            <a:pPr marL="1371600" marR="0">
              <a:spcBef>
                <a:spcPts val="0"/>
              </a:spcBef>
              <a:spcAft>
                <a:spcPts val="0"/>
              </a:spcAft>
            </a:pPr>
            <a:r>
              <a:rPr lang="en-US" sz="1800" dirty="0">
                <a:solidFill>
                  <a:srgbClr val="000000"/>
                </a:solidFill>
                <a:effectLst/>
                <a:latin typeface="Calibri" panose="020F0502020204030204" pitchFamily="34" charset="0"/>
              </a:rPr>
              <a:t>9 % reinfected</a:t>
            </a:r>
          </a:p>
          <a:p>
            <a:pPr marL="1371600" marR="0">
              <a:spcBef>
                <a:spcPts val="0"/>
              </a:spcBef>
              <a:spcAft>
                <a:spcPts val="0"/>
              </a:spcAft>
            </a:pPr>
            <a:r>
              <a:rPr lang="en-US" sz="1800" dirty="0">
                <a:solidFill>
                  <a:srgbClr val="000000"/>
                </a:solidFill>
                <a:effectLst/>
                <a:latin typeface="Calibri" panose="020F0502020204030204" pitchFamily="34" charset="0"/>
              </a:rPr>
              <a:t> </a:t>
            </a:r>
          </a:p>
          <a:p>
            <a:pPr marL="1371600" marR="0">
              <a:spcBef>
                <a:spcPts val="0"/>
              </a:spcBef>
              <a:spcAft>
                <a:spcPts val="0"/>
              </a:spcAft>
            </a:pPr>
            <a:r>
              <a:rPr lang="en-US" sz="1800" dirty="0">
                <a:effectLst/>
                <a:latin typeface="Calibri" panose="020F0502020204030204" pitchFamily="34" charset="0"/>
                <a:hlinkClick r:id="rId9"/>
              </a:rPr>
              <a:t>https://journals.lww.com/clinorthop/fulltext/1996/10000/2_stage_reimplantation_for_infected_total_knee.16.aspx</a:t>
            </a:r>
            <a:endParaRPr lang="en-US" sz="1800" dirty="0">
              <a:effectLst/>
              <a:latin typeface="Calibri" panose="020F0502020204030204" pitchFamily="34" charset="0"/>
            </a:endParaRPr>
          </a:p>
          <a:p>
            <a:pPr marL="1028700" marR="0">
              <a:spcBef>
                <a:spcPts val="0"/>
              </a:spcBef>
              <a:spcAft>
                <a:spcPts val="0"/>
              </a:spcAft>
            </a:pPr>
            <a:r>
              <a:rPr lang="en-US" sz="1800" dirty="0">
                <a:solidFill>
                  <a:srgbClr val="000000"/>
                </a:solidFill>
                <a:effectLst/>
                <a:latin typeface="Calibri" panose="020F0502020204030204" pitchFamily="34" charset="0"/>
              </a:rPr>
              <a:t>Mayo 2004 </a:t>
            </a:r>
          </a:p>
          <a:p>
            <a:pPr marL="1371600" marR="0">
              <a:spcBef>
                <a:spcPts val="0"/>
              </a:spcBef>
              <a:spcAft>
                <a:spcPts val="0"/>
              </a:spcAft>
            </a:pPr>
            <a:r>
              <a:rPr lang="en-US" sz="1800" dirty="0">
                <a:solidFill>
                  <a:srgbClr val="000000"/>
                </a:solidFill>
                <a:effectLst/>
                <a:latin typeface="Calibri" panose="020F0502020204030204" pitchFamily="34" charset="0"/>
              </a:rPr>
              <a:t>96 knees </a:t>
            </a:r>
            <a:r>
              <a:rPr lang="en-US" sz="1800" dirty="0" err="1">
                <a:solidFill>
                  <a:srgbClr val="000000"/>
                </a:solidFill>
                <a:effectLst/>
                <a:latin typeface="Calibri" panose="020F0502020204030204" pitchFamily="34" charset="0"/>
              </a:rPr>
              <a:t>sp</a:t>
            </a:r>
            <a:r>
              <a:rPr lang="en-US" sz="1800" dirty="0">
                <a:solidFill>
                  <a:srgbClr val="000000"/>
                </a:solidFill>
                <a:effectLst/>
                <a:latin typeface="Calibri" panose="020F0502020204030204" pitchFamily="34" charset="0"/>
              </a:rPr>
              <a:t> 2 stage exchange </a:t>
            </a:r>
            <a:r>
              <a:rPr lang="en-US" sz="1800" dirty="0" err="1">
                <a:solidFill>
                  <a:srgbClr val="000000"/>
                </a:solidFill>
                <a:effectLst/>
                <a:latin typeface="Calibri" panose="020F0502020204030204" pitchFamily="34" charset="0"/>
              </a:rPr>
              <a:t>forTKA</a:t>
            </a:r>
            <a:r>
              <a:rPr lang="en-US" sz="1800" dirty="0">
                <a:solidFill>
                  <a:srgbClr val="000000"/>
                </a:solidFill>
                <a:effectLst/>
                <a:latin typeface="Calibri" panose="020F0502020204030204" pitchFamily="34" charset="0"/>
              </a:rPr>
              <a:t> PJI</a:t>
            </a:r>
          </a:p>
          <a:p>
            <a:pPr marL="1371600" marR="0">
              <a:spcBef>
                <a:spcPts val="0"/>
              </a:spcBef>
              <a:spcAft>
                <a:spcPts val="0"/>
              </a:spcAft>
            </a:pPr>
            <a:r>
              <a:rPr lang="en-US" sz="1800" dirty="0">
                <a:solidFill>
                  <a:srgbClr val="000000"/>
                </a:solidFill>
                <a:effectLst/>
                <a:latin typeface="Calibri" panose="020F0502020204030204" pitchFamily="34" charset="0"/>
              </a:rPr>
              <a:t>Abx spacer and cement</a:t>
            </a:r>
          </a:p>
          <a:p>
            <a:pPr marL="1371600" marR="0">
              <a:spcBef>
                <a:spcPts val="0"/>
              </a:spcBef>
              <a:spcAft>
                <a:spcPts val="0"/>
              </a:spcAft>
            </a:pPr>
            <a:r>
              <a:rPr lang="en-US" sz="1800" dirty="0">
                <a:solidFill>
                  <a:srgbClr val="000000"/>
                </a:solidFill>
                <a:effectLst/>
                <a:latin typeface="Calibri" panose="020F0502020204030204" pitchFamily="34" charset="0"/>
              </a:rPr>
              <a:t>7.2 </a:t>
            </a:r>
            <a:r>
              <a:rPr lang="en-US" sz="1800" dirty="0" err="1">
                <a:solidFill>
                  <a:srgbClr val="000000"/>
                </a:solidFill>
                <a:effectLst/>
                <a:latin typeface="Calibri" panose="020F0502020204030204" pitchFamily="34" charset="0"/>
              </a:rPr>
              <a:t>yr</a:t>
            </a:r>
            <a:r>
              <a:rPr lang="en-US" sz="1800" dirty="0">
                <a:solidFill>
                  <a:srgbClr val="000000"/>
                </a:solidFill>
                <a:effectLst/>
                <a:latin typeface="Calibri" panose="020F0502020204030204" pitchFamily="34" charset="0"/>
              </a:rPr>
              <a:t> fu (2.5-13.2)</a:t>
            </a:r>
          </a:p>
          <a:p>
            <a:pPr marL="1371600" marR="0">
              <a:spcBef>
                <a:spcPts val="0"/>
              </a:spcBef>
              <a:spcAft>
                <a:spcPts val="0"/>
              </a:spcAft>
            </a:pPr>
            <a:r>
              <a:rPr lang="en-US" sz="1800" dirty="0" err="1">
                <a:effectLst/>
                <a:latin typeface="Calibri" panose="020F0502020204030204" pitchFamily="34" charset="0"/>
              </a:rPr>
              <a:t>Reinfevtion</a:t>
            </a:r>
            <a:r>
              <a:rPr lang="en-US" sz="1800" dirty="0">
                <a:effectLst/>
                <a:latin typeface="Calibri" panose="020F0502020204030204" pitchFamily="34" charset="0"/>
              </a:rPr>
              <a:t>, aseptic </a:t>
            </a:r>
            <a:r>
              <a:rPr lang="en-US" sz="1800" dirty="0" err="1">
                <a:effectLst/>
                <a:latin typeface="Calibri" panose="020F0502020204030204" pitchFamily="34" charset="0"/>
              </a:rPr>
              <a:t>faiiure</a:t>
            </a:r>
            <a:endParaRPr lang="en-US" sz="1800" dirty="0">
              <a:effectLst/>
              <a:latin typeface="Calibri" panose="020F0502020204030204" pitchFamily="34" charset="0"/>
            </a:endParaRPr>
          </a:p>
          <a:p>
            <a:pPr marL="1371600" marR="0">
              <a:spcBef>
                <a:spcPts val="0"/>
              </a:spcBef>
              <a:spcAft>
                <a:spcPts val="0"/>
              </a:spcAft>
            </a:pPr>
            <a:r>
              <a:rPr lang="en-US" sz="1800" dirty="0">
                <a:solidFill>
                  <a:srgbClr val="000000"/>
                </a:solidFill>
                <a:effectLst/>
                <a:latin typeface="Calibri" panose="020F0502020204030204" pitchFamily="34" charset="0"/>
              </a:rPr>
              <a:t>16% reop - 9% inf, 6% aseptic</a:t>
            </a:r>
          </a:p>
          <a:p>
            <a:pPr marL="1371600" marR="0">
              <a:spcBef>
                <a:spcPts val="0"/>
              </a:spcBef>
              <a:spcAft>
                <a:spcPts val="0"/>
              </a:spcAft>
            </a:pPr>
            <a:r>
              <a:rPr lang="en-US" sz="1800" dirty="0">
                <a:solidFill>
                  <a:srgbClr val="000000"/>
                </a:solidFill>
                <a:effectLst/>
                <a:latin typeface="Calibri" panose="020F0502020204030204" pitchFamily="34" charset="0"/>
              </a:rPr>
              <a:t> </a:t>
            </a:r>
          </a:p>
          <a:p>
            <a:pPr marL="1371600" marR="0">
              <a:spcBef>
                <a:spcPts val="0"/>
              </a:spcBef>
              <a:spcAft>
                <a:spcPts val="0"/>
              </a:spcAft>
            </a:pPr>
            <a:r>
              <a:rPr lang="en-US" sz="1800" dirty="0">
                <a:effectLst/>
                <a:latin typeface="Calibri" panose="020F0502020204030204" pitchFamily="34" charset="0"/>
                <a:hlinkClick r:id="rId10"/>
              </a:rPr>
              <a:t>https://journals.lww.com/clinorthop/fulltext/2004/11000/the_chitranjan_ranawat_award__mid_term_to.5.aspx</a:t>
            </a:r>
            <a:endParaRPr lang="en-US" sz="1800" dirty="0">
              <a:effectLst/>
              <a:latin typeface="Calibri" panose="020F0502020204030204" pitchFamily="34" charset="0"/>
            </a:endParaRPr>
          </a:p>
          <a:p>
            <a:pPr marL="1371600" marR="0">
              <a:spcBef>
                <a:spcPts val="0"/>
              </a:spcBef>
              <a:spcAft>
                <a:spcPts val="0"/>
              </a:spcAft>
            </a:pPr>
            <a:r>
              <a:rPr lang="en-US" sz="1800" dirty="0">
                <a:effectLst/>
                <a:latin typeface="Calibri" panose="020F0502020204030204" pitchFamily="34" charset="0"/>
              </a:rPr>
              <a:t> </a:t>
            </a:r>
          </a:p>
          <a:p>
            <a:r>
              <a:rPr lang="en-US" dirty="0"/>
              <a:t>First </a:t>
            </a:r>
            <a:r>
              <a:rPr lang="en-US" dirty="0" err="1"/>
              <a:t>american</a:t>
            </a:r>
            <a:r>
              <a:rPr lang="en-US" dirty="0"/>
              <a:t> study on </a:t>
            </a:r>
            <a:r>
              <a:rPr lang="en-US" dirty="0" err="1"/>
              <a:t>pt</a:t>
            </a:r>
            <a:r>
              <a:rPr lang="en-US" dirty="0"/>
              <a:t> naïve to PJI </a:t>
            </a:r>
            <a:r>
              <a:rPr lang="en-US" dirty="0" err="1"/>
              <a:t>tx</a:t>
            </a:r>
            <a:r>
              <a:rPr lang="en-US" dirty="0"/>
              <a:t>; also included risk factors for failure; included analysis of effect of previous knee revision </a:t>
            </a:r>
            <a:r>
              <a:rPr lang="en-US" dirty="0" err="1"/>
              <a:t>sx</a:t>
            </a:r>
            <a:endParaRPr lang="en-US" dirty="0"/>
          </a:p>
        </p:txBody>
      </p:sp>
      <p:sp>
        <p:nvSpPr>
          <p:cNvPr id="4" name="Slide Number Placeholder 3"/>
          <p:cNvSpPr>
            <a:spLocks noGrp="1"/>
          </p:cNvSpPr>
          <p:nvPr>
            <p:ph type="sldNum" sz="quarter" idx="5"/>
          </p:nvPr>
        </p:nvSpPr>
        <p:spPr/>
        <p:txBody>
          <a:bodyPr/>
          <a:lstStyle/>
          <a:p>
            <a:fld id="{724DDBBC-2271-CF46-9A0E-E752EFA087E3}" type="slidenum">
              <a:rPr lang="en-US" smtClean="0"/>
              <a:t>8</a:t>
            </a:fld>
            <a:endParaRPr lang="en-US"/>
          </a:p>
        </p:txBody>
      </p:sp>
    </p:spTree>
    <p:extLst>
      <p:ext uri="{BB962C8B-B14F-4D97-AF65-F5344CB8AC3E}">
        <p14:creationId xmlns:p14="http://schemas.microsoft.com/office/powerpoint/2010/main" val="4232579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- 1991-2006</a:t>
            </a:r>
            <a:br>
              <a:rPr lang="en-US" sz="1200" dirty="0">
                <a:latin typeface="+mn-lt"/>
              </a:rPr>
            </a:br>
            <a:r>
              <a:rPr lang="en-US" sz="1200" dirty="0">
                <a:latin typeface="+mn-lt"/>
              </a:rPr>
              <a:t>	</a:t>
            </a:r>
            <a:r>
              <a:rPr lang="en-US" sz="1200" b="1" dirty="0">
                <a:latin typeface="+mn-lt"/>
              </a:rPr>
              <a:t>- No prior </a:t>
            </a:r>
            <a:r>
              <a:rPr lang="en-US" sz="1200" b="1" dirty="0" err="1">
                <a:latin typeface="+mn-lt"/>
              </a:rPr>
              <a:t>tx</a:t>
            </a:r>
            <a:r>
              <a:rPr lang="en-US" sz="1200" b="1" dirty="0">
                <a:latin typeface="+mn-lt"/>
              </a:rPr>
              <a:t> for PJI</a:t>
            </a:r>
            <a:br>
              <a:rPr lang="en-US" sz="1200" dirty="0">
                <a:latin typeface="+mn-lt"/>
              </a:rPr>
            </a:br>
            <a:r>
              <a:rPr lang="en-US" sz="1200" dirty="0">
                <a:latin typeface="+mn-lt"/>
              </a:rPr>
              <a:t>	- 73% Major or 4/6 minor criteria</a:t>
            </a:r>
            <a:br>
              <a:rPr lang="en-US" sz="1200" dirty="0">
                <a:latin typeface="+mn-lt"/>
              </a:rPr>
            </a:br>
            <a:r>
              <a:rPr lang="en-US" sz="1200" dirty="0">
                <a:latin typeface="+mn-lt"/>
              </a:rPr>
              <a:t>	- Mean age at spacer insertion 68yr</a:t>
            </a:r>
            <a:br>
              <a:rPr lang="en-US" sz="1200" dirty="0">
                <a:latin typeface="+mn-lt"/>
              </a:rPr>
            </a:br>
            <a:r>
              <a:rPr lang="en-US" sz="1200" dirty="0">
                <a:latin typeface="+mn-lt"/>
              </a:rPr>
              <a:t>	- 50% F</a:t>
            </a:r>
          </a:p>
          <a:p>
            <a:endParaRPr lang="en-US" sz="1200" dirty="0">
              <a:latin typeface="+mn-lt"/>
            </a:endParaRPr>
          </a:p>
          <a:p>
            <a:r>
              <a:rPr lang="en-US" sz="1200" dirty="0">
                <a:latin typeface="+mn-lt"/>
              </a:rPr>
              <a:t>Prior PJI </a:t>
            </a:r>
            <a:r>
              <a:rPr lang="en-US" sz="1200" dirty="0" err="1">
                <a:latin typeface="+mn-lt"/>
              </a:rPr>
              <a:t>tx</a:t>
            </a:r>
            <a:r>
              <a:rPr lang="en-US" sz="1200" dirty="0">
                <a:latin typeface="+mn-lt"/>
              </a:rPr>
              <a:t>: examples</a:t>
            </a:r>
          </a:p>
          <a:p>
            <a:r>
              <a:rPr lang="en-US" sz="1200" dirty="0">
                <a:latin typeface="+mn-lt"/>
              </a:rPr>
              <a:t>debridement, </a:t>
            </a:r>
            <a:r>
              <a:rPr lang="en-US" sz="1200" dirty="0" err="1">
                <a:latin typeface="+mn-lt"/>
              </a:rPr>
              <a:t>abx</a:t>
            </a:r>
            <a:r>
              <a:rPr lang="en-US" sz="1200" dirty="0">
                <a:latin typeface="+mn-lt"/>
              </a:rPr>
              <a:t>, and </a:t>
            </a:r>
            <a:r>
              <a:rPr lang="en-US" sz="1200" dirty="0" err="1">
                <a:latin typeface="+mn-lt"/>
              </a:rPr>
              <a:t>implaint</a:t>
            </a:r>
            <a:r>
              <a:rPr lang="en-US" sz="1200" dirty="0">
                <a:latin typeface="+mn-lt"/>
              </a:rPr>
              <a:t> retention/modular exchange</a:t>
            </a:r>
          </a:p>
          <a:p>
            <a:r>
              <a:rPr lang="en-US" sz="1200" dirty="0">
                <a:latin typeface="+mn-lt"/>
              </a:rPr>
              <a:t>Resection arthroplasty</a:t>
            </a:r>
          </a:p>
          <a:p>
            <a:r>
              <a:rPr lang="en-US" sz="1200" dirty="0">
                <a:latin typeface="+mn-lt"/>
              </a:rPr>
              <a:t>Failed 2 stage revision</a:t>
            </a:r>
          </a:p>
          <a:p>
            <a:r>
              <a:rPr lang="en-US" sz="1200" dirty="0">
                <a:latin typeface="+mn-lt"/>
              </a:rPr>
              <a:t>Abx</a:t>
            </a:r>
          </a:p>
          <a:p>
            <a:r>
              <a:rPr lang="en-US" sz="1200" dirty="0">
                <a:latin typeface="+mn-lt"/>
              </a:rPr>
              <a:t>Referred w spacer </a:t>
            </a:r>
          </a:p>
          <a:p>
            <a:endParaRPr lang="en-US" sz="1200" dirty="0">
              <a:latin typeface="+mn-lt"/>
            </a:endParaRPr>
          </a:p>
          <a:p>
            <a:endParaRPr lang="en-US" sz="1200" dirty="0">
              <a:latin typeface="+mn-lt"/>
            </a:endParaRPr>
          </a:p>
          <a:p>
            <a:r>
              <a:rPr lang="en-US" sz="1200" dirty="0">
                <a:latin typeface="+mn-lt"/>
              </a:rPr>
              <a:t>Risk factors evaluated with Cox proportional hazards regression -&gt; output hazard ratios</a:t>
            </a:r>
            <a:br>
              <a:rPr lang="en-US" sz="1200" dirty="0">
                <a:latin typeface="+mn-lt"/>
              </a:rPr>
            </a:br>
            <a:r>
              <a:rPr lang="en-US" sz="1200" dirty="0">
                <a:latin typeface="+mn-lt"/>
              </a:rPr>
              <a:t>KSS calculated</a:t>
            </a:r>
            <a:endParaRPr lang="en-US" dirty="0"/>
          </a:p>
        </p:txBody>
      </p:sp>
      <p:sp>
        <p:nvSpPr>
          <p:cNvPr id="4" name="Slide Number Placeholder 3"/>
          <p:cNvSpPr>
            <a:spLocks noGrp="1"/>
          </p:cNvSpPr>
          <p:nvPr>
            <p:ph type="sldNum" sz="quarter" idx="5"/>
          </p:nvPr>
        </p:nvSpPr>
        <p:spPr/>
        <p:txBody>
          <a:bodyPr/>
          <a:lstStyle/>
          <a:p>
            <a:fld id="{724DDBBC-2271-CF46-9A0E-E752EFA087E3}" type="slidenum">
              <a:rPr lang="en-US" smtClean="0"/>
              <a:t>9</a:t>
            </a:fld>
            <a:endParaRPr lang="en-US"/>
          </a:p>
        </p:txBody>
      </p:sp>
    </p:spTree>
    <p:extLst>
      <p:ext uri="{BB962C8B-B14F-4D97-AF65-F5344CB8AC3E}">
        <p14:creationId xmlns:p14="http://schemas.microsoft.com/office/powerpoint/2010/main" val="1841332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rPr>
              <a:t>Factors  predictive of reinfection</a:t>
            </a:r>
          </a:p>
          <a:p>
            <a:pPr marL="1028700" marR="0">
              <a:spcBef>
                <a:spcPts val="0"/>
              </a:spcBef>
              <a:spcAft>
                <a:spcPts val="0"/>
              </a:spcAft>
            </a:pPr>
            <a:r>
              <a:rPr lang="en-US" sz="1800" dirty="0">
                <a:effectLst/>
                <a:latin typeface="Calibri" panose="020F0502020204030204" pitchFamily="34" charset="0"/>
              </a:rPr>
              <a:t>body mass index &gt; 30 kg/m2</a:t>
            </a:r>
          </a:p>
          <a:p>
            <a:pPr marL="1371600" marR="0">
              <a:spcBef>
                <a:spcPts val="0"/>
              </a:spcBef>
              <a:spcAft>
                <a:spcPts val="0"/>
              </a:spcAft>
            </a:pPr>
            <a:r>
              <a:rPr lang="en-US" sz="1800" dirty="0">
                <a:effectLst/>
                <a:latin typeface="Calibri" panose="020F0502020204030204" pitchFamily="34" charset="0"/>
              </a:rPr>
              <a:t>(hazard ratio [HR], 3.1; p &lt; 0.01)</a:t>
            </a:r>
          </a:p>
          <a:p>
            <a:pPr marL="1028700" marR="0">
              <a:spcBef>
                <a:spcPts val="0"/>
              </a:spcBef>
              <a:spcAft>
                <a:spcPts val="0"/>
              </a:spcAft>
            </a:pPr>
            <a:r>
              <a:rPr lang="en-US" sz="1800" dirty="0">
                <a:effectLst/>
                <a:latin typeface="Calibri" panose="020F0502020204030204" pitchFamily="34" charset="0"/>
              </a:rPr>
              <a:t>previous revision surgery </a:t>
            </a:r>
          </a:p>
          <a:p>
            <a:pPr marL="1371600" marR="0">
              <a:spcBef>
                <a:spcPts val="0"/>
              </a:spcBef>
              <a:spcAft>
                <a:spcPts val="0"/>
              </a:spcAft>
            </a:pPr>
            <a:r>
              <a:rPr lang="en-US" sz="1800" dirty="0">
                <a:effectLst/>
                <a:latin typeface="Calibri" panose="020F0502020204030204" pitchFamily="34" charset="0"/>
              </a:rPr>
              <a:t>(HR, 2.8; p &lt; 0.01)</a:t>
            </a:r>
          </a:p>
          <a:p>
            <a:pPr marL="1028700" marR="0">
              <a:spcBef>
                <a:spcPts val="0"/>
              </a:spcBef>
              <a:spcAft>
                <a:spcPts val="0"/>
              </a:spcAft>
            </a:pPr>
            <a:r>
              <a:rPr lang="en-US" sz="1800" dirty="0">
                <a:effectLst/>
                <a:latin typeface="Calibri" panose="020F0502020204030204" pitchFamily="34" charset="0"/>
              </a:rPr>
              <a:t>McPherson host grade of C </a:t>
            </a:r>
          </a:p>
          <a:p>
            <a:pPr marL="1371600" marR="0">
              <a:spcBef>
                <a:spcPts val="0"/>
              </a:spcBef>
              <a:spcAft>
                <a:spcPts val="0"/>
              </a:spcAft>
            </a:pPr>
            <a:r>
              <a:rPr lang="en-US" sz="1800" dirty="0">
                <a:effectLst/>
                <a:latin typeface="Calibri" panose="020F0502020204030204" pitchFamily="34" charset="0"/>
              </a:rPr>
              <a:t>(HR, 2.5; p = 0.04)</a:t>
            </a:r>
          </a:p>
          <a:p>
            <a:pPr marL="1371600" marR="0">
              <a:spcBef>
                <a:spcPts val="0"/>
              </a:spcBef>
              <a:spcAft>
                <a:spcPts val="0"/>
              </a:spcAft>
            </a:pPr>
            <a:r>
              <a:rPr lang="en-US" sz="1800" dirty="0">
                <a:effectLst/>
                <a:latin typeface="Calibri" panose="020F0502020204030204" pitchFamily="34" charset="0"/>
              </a:rPr>
              <a:t>2+ compromising factors</a:t>
            </a:r>
          </a:p>
          <a:p>
            <a:pPr marL="1714500" marR="0">
              <a:spcBef>
                <a:spcPts val="0"/>
              </a:spcBef>
              <a:spcAft>
                <a:spcPts val="0"/>
              </a:spcAft>
            </a:pPr>
            <a:r>
              <a:rPr lang="en-US" sz="1800" dirty="0">
                <a:effectLst/>
                <a:latin typeface="Calibri" panose="020F0502020204030204" pitchFamily="34" charset="0"/>
              </a:rPr>
              <a:t>Absolute neutrophil count &lt;1000</a:t>
            </a:r>
          </a:p>
          <a:p>
            <a:pPr marL="1714500" marR="0">
              <a:spcBef>
                <a:spcPts val="0"/>
              </a:spcBef>
              <a:spcAft>
                <a:spcPts val="0"/>
              </a:spcAft>
            </a:pPr>
            <a:r>
              <a:rPr lang="en-US" sz="1800" dirty="0">
                <a:effectLst/>
                <a:latin typeface="Calibri" panose="020F0502020204030204" pitchFamily="34" charset="0"/>
              </a:rPr>
              <a:t>CD4 count &lt; 100</a:t>
            </a:r>
          </a:p>
          <a:p>
            <a:pPr marL="1714500" marR="0">
              <a:spcBef>
                <a:spcPts val="0"/>
              </a:spcBef>
              <a:spcAft>
                <a:spcPts val="0"/>
              </a:spcAft>
            </a:pPr>
            <a:r>
              <a:rPr lang="en-US" sz="1800" dirty="0">
                <a:effectLst/>
                <a:latin typeface="Calibri" panose="020F0502020204030204" pitchFamily="34" charset="0"/>
              </a:rPr>
              <a:t>IV drug use</a:t>
            </a:r>
          </a:p>
          <a:p>
            <a:pPr marL="1714500" marR="0">
              <a:spcBef>
                <a:spcPts val="0"/>
              </a:spcBef>
              <a:spcAft>
                <a:spcPts val="0"/>
              </a:spcAft>
            </a:pPr>
            <a:r>
              <a:rPr lang="en-US" sz="1800" dirty="0">
                <a:effectLst/>
                <a:latin typeface="Calibri" panose="020F0502020204030204" pitchFamily="34" charset="0"/>
              </a:rPr>
              <a:t>Chronic infection in other site</a:t>
            </a:r>
          </a:p>
          <a:p>
            <a:pPr marL="1714500" marR="0">
              <a:spcBef>
                <a:spcPts val="0"/>
              </a:spcBef>
              <a:spcAft>
                <a:spcPts val="0"/>
              </a:spcAft>
            </a:pPr>
            <a:r>
              <a:rPr lang="en-US" sz="1800" dirty="0">
                <a:effectLst/>
                <a:latin typeface="Calibri" panose="020F0502020204030204" pitchFamily="34" charset="0"/>
              </a:rPr>
              <a:t>Immune </a:t>
            </a:r>
            <a:r>
              <a:rPr lang="en-US" sz="1800" dirty="0" err="1">
                <a:effectLst/>
                <a:latin typeface="Calibri" panose="020F0502020204030204" pitchFamily="34" charset="0"/>
              </a:rPr>
              <a:t>dyspalsia</a:t>
            </a:r>
            <a:r>
              <a:rPr lang="en-US" sz="1800" dirty="0">
                <a:effectLst/>
                <a:latin typeface="Calibri" panose="020F0502020204030204" pitchFamily="34" charset="0"/>
              </a:rPr>
              <a:t> or neoplasm</a:t>
            </a:r>
          </a:p>
          <a:p>
            <a:pPr marL="1028700" marR="0">
              <a:spcBef>
                <a:spcPts val="0"/>
              </a:spcBef>
              <a:spcAft>
                <a:spcPts val="0"/>
              </a:spcAft>
            </a:pPr>
            <a:endParaRPr lang="en-US" sz="1800" dirty="0">
              <a:effectLst/>
              <a:latin typeface="Calibri" panose="020F0502020204030204" pitchFamily="34" charset="0"/>
            </a:endParaRPr>
          </a:p>
          <a:p>
            <a:pPr marL="685800" marR="0">
              <a:spcBef>
                <a:spcPts val="0"/>
              </a:spcBef>
              <a:spcAft>
                <a:spcPts val="0"/>
              </a:spcAft>
            </a:pPr>
            <a:r>
              <a:rPr lang="en-US" sz="1800" dirty="0">
                <a:effectLst/>
                <a:latin typeface="Calibri" panose="020F0502020204030204" pitchFamily="34" charset="0"/>
              </a:rPr>
              <a:t>Femoral (HR, 5.0; p = 0.04) and tibial (HR, 6.7; p &lt; 0.01) bone-grafting at reimplantation were predictive of aseptic failure</a:t>
            </a:r>
          </a:p>
          <a:p>
            <a:pPr marL="685800" marR="0">
              <a:spcBef>
                <a:spcPts val="0"/>
              </a:spcBef>
              <a:spcAft>
                <a:spcPts val="0"/>
              </a:spcAft>
            </a:pPr>
            <a:endParaRPr lang="en-US" sz="1800" dirty="0">
              <a:effectLst/>
              <a:latin typeface="Calibri" panose="020F0502020204030204" pitchFamily="34" charset="0"/>
            </a:endParaRPr>
          </a:p>
          <a:p>
            <a:pPr lvl="1"/>
            <a:br>
              <a:rPr lang="en-US" sz="1200" dirty="0">
                <a:latin typeface="+mn-lt"/>
              </a:rPr>
            </a:br>
            <a:br>
              <a:rPr lang="en-US" sz="1200" dirty="0">
                <a:latin typeface="+mn-lt"/>
              </a:rPr>
            </a:br>
            <a:endParaRPr lang="en-US" dirty="0"/>
          </a:p>
        </p:txBody>
      </p:sp>
      <p:sp>
        <p:nvSpPr>
          <p:cNvPr id="4" name="Slide Number Placeholder 3"/>
          <p:cNvSpPr>
            <a:spLocks noGrp="1"/>
          </p:cNvSpPr>
          <p:nvPr>
            <p:ph type="sldNum" sz="quarter" idx="5"/>
          </p:nvPr>
        </p:nvSpPr>
        <p:spPr/>
        <p:txBody>
          <a:bodyPr/>
          <a:lstStyle/>
          <a:p>
            <a:fld id="{724DDBBC-2271-CF46-9A0E-E752EFA087E3}" type="slidenum">
              <a:rPr lang="en-US" smtClean="0"/>
              <a:t>10</a:t>
            </a:fld>
            <a:endParaRPr lang="en-US"/>
          </a:p>
        </p:txBody>
      </p:sp>
    </p:spTree>
    <p:extLst>
      <p:ext uri="{BB962C8B-B14F-4D97-AF65-F5344CB8AC3E}">
        <p14:creationId xmlns:p14="http://schemas.microsoft.com/office/powerpoint/2010/main" val="13309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2479D-073F-1F1A-1414-864A53102E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E8649F-C93D-1569-FA97-1B92281A5F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03BE5D-833E-F786-2E72-47D9307D0484}"/>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5" name="Footer Placeholder 4">
            <a:extLst>
              <a:ext uri="{FF2B5EF4-FFF2-40B4-BE49-F238E27FC236}">
                <a16:creationId xmlns:a16="http://schemas.microsoft.com/office/drawing/2014/main" id="{F504C248-325A-8926-272E-9C3C249DA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6A7EA-783B-CAC3-C7C4-CA4976C86B72}"/>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55265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D32E4-AF5B-F707-15DC-0D6CC2212C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7A8C5E-C47D-7E7B-5CF8-D2D0454BC3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4A9A1-BFCB-7F23-DAA4-99E1DE0973F2}"/>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5" name="Footer Placeholder 4">
            <a:extLst>
              <a:ext uri="{FF2B5EF4-FFF2-40B4-BE49-F238E27FC236}">
                <a16:creationId xmlns:a16="http://schemas.microsoft.com/office/drawing/2014/main" id="{032265E9-6E5D-3F76-DBF4-B70DD8667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58D0AD-06D8-8BEB-57C8-A7E18CB46A9C}"/>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330643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4E5B94-0AD9-63D4-497A-A8A578BFF9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26EA74-94EA-1538-A3F7-43885D4ABD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7CC52B-F1D6-CA57-1D3B-F3EBC1A5130E}"/>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5" name="Footer Placeholder 4">
            <a:extLst>
              <a:ext uri="{FF2B5EF4-FFF2-40B4-BE49-F238E27FC236}">
                <a16:creationId xmlns:a16="http://schemas.microsoft.com/office/drawing/2014/main" id="{83FC6E70-FFC0-EC77-98EF-DEE863457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2C233E-A838-8AE6-71D3-47762E2F551C}"/>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3080973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9E792-3BF7-4970-CA86-3B850722DB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84947D-2E4C-6F90-2B2B-B5C549BCDC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323B6-446F-6092-F722-27240BA6C0CC}"/>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5" name="Footer Placeholder 4">
            <a:extLst>
              <a:ext uri="{FF2B5EF4-FFF2-40B4-BE49-F238E27FC236}">
                <a16:creationId xmlns:a16="http://schemas.microsoft.com/office/drawing/2014/main" id="{E6ED6082-2CCD-9642-7DFF-7918AF5FF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BFF4B1-A1C0-5703-3AC7-CBE6B08036C9}"/>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336138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D2A88-054C-B6F5-0E40-4A420684A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B160B2-8FB6-BE6F-60CF-363F82173E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C79F82-DB05-CB16-CD99-ED69454DAE6C}"/>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5" name="Footer Placeholder 4">
            <a:extLst>
              <a:ext uri="{FF2B5EF4-FFF2-40B4-BE49-F238E27FC236}">
                <a16:creationId xmlns:a16="http://schemas.microsoft.com/office/drawing/2014/main" id="{AF77A2D4-BF2A-A385-5F4F-E4C48862FC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279DA-E5A6-497A-4B77-AD833B9C0639}"/>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302110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BF064-FBC4-AB10-68EC-160F0D4B73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CDFD53-23D1-FB4B-7C5C-BB1FA1DF59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5067A7-7262-9C70-DB22-44FDDD599C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837F55-C011-EFF2-4F77-F4A250CB8F4A}"/>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6" name="Footer Placeholder 5">
            <a:extLst>
              <a:ext uri="{FF2B5EF4-FFF2-40B4-BE49-F238E27FC236}">
                <a16:creationId xmlns:a16="http://schemas.microsoft.com/office/drawing/2014/main" id="{6353F023-E90E-79E8-DBEF-7670BA622A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47DABF-09CA-790B-52E7-50A2AF17CD26}"/>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27440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80D7-EBEE-EAFB-2015-75836580AD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FC4971-13E7-9350-5912-B4F52C26A2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704630-8732-F3E0-FFFF-A15680CFD6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3C5CE8-D0CB-43F5-F20C-E0194B3CA0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C6739D-9729-59B3-40F5-5D774798D7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FD907E-36A3-510E-D822-3C5F68D79DE3}"/>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8" name="Footer Placeholder 7">
            <a:extLst>
              <a:ext uri="{FF2B5EF4-FFF2-40B4-BE49-F238E27FC236}">
                <a16:creationId xmlns:a16="http://schemas.microsoft.com/office/drawing/2014/main" id="{2F399BF7-68C5-3C88-CA4E-D9F977DB4F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3CBD1-8C5A-1A47-2CFD-A6A553B75653}"/>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35682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5A17-C4BF-BF98-A8ED-F4AB6FCAED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78FBBD-0626-65FF-73EE-D8F554BF54DD}"/>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4" name="Footer Placeholder 3">
            <a:extLst>
              <a:ext uri="{FF2B5EF4-FFF2-40B4-BE49-F238E27FC236}">
                <a16:creationId xmlns:a16="http://schemas.microsoft.com/office/drawing/2014/main" id="{1390172F-E127-8DE7-BA75-8C9E9366EA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466B9E-3823-5D05-1EFF-21010595BC5D}"/>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112348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57BB65-2880-7EA5-C19C-AC240ABA26C0}"/>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3" name="Footer Placeholder 2">
            <a:extLst>
              <a:ext uri="{FF2B5EF4-FFF2-40B4-BE49-F238E27FC236}">
                <a16:creationId xmlns:a16="http://schemas.microsoft.com/office/drawing/2014/main" id="{DFB36333-FA94-9DE3-10B1-01915D3F7C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D8DCE4-C77F-22C7-9670-E3C607F4B50D}"/>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281332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C070B-022D-3424-8043-9C8EA2CF4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47C735-FE75-A66F-F399-E70D368D7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7DF4DE-B816-8974-016E-F0119988A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4729BA-54EF-0FED-6B6A-171D3DB2B2FD}"/>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6" name="Footer Placeholder 5">
            <a:extLst>
              <a:ext uri="{FF2B5EF4-FFF2-40B4-BE49-F238E27FC236}">
                <a16:creationId xmlns:a16="http://schemas.microsoft.com/office/drawing/2014/main" id="{ECCC842B-6647-CEE2-5FB0-467760594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241678-83A8-7A1E-0E4A-31F4E54E2239}"/>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184939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08509-3CAC-7839-129C-AAB38B31B3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9609DB-CCB4-C508-D272-7297B9DBAF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47C370-3AEE-A062-CB84-5BA0EEACE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B474A2-FBCE-1600-3EB0-D79A7C83DBC2}"/>
              </a:ext>
            </a:extLst>
          </p:cNvPr>
          <p:cNvSpPr>
            <a:spLocks noGrp="1"/>
          </p:cNvSpPr>
          <p:nvPr>
            <p:ph type="dt" sz="half" idx="10"/>
          </p:nvPr>
        </p:nvSpPr>
        <p:spPr/>
        <p:txBody>
          <a:bodyPr/>
          <a:lstStyle/>
          <a:p>
            <a:fld id="{EEA65F17-A271-4CD6-8489-E82410270782}" type="datetimeFigureOut">
              <a:rPr lang="en-US" smtClean="0"/>
              <a:t>1/8/24</a:t>
            </a:fld>
            <a:endParaRPr lang="en-US"/>
          </a:p>
        </p:txBody>
      </p:sp>
      <p:sp>
        <p:nvSpPr>
          <p:cNvPr id="6" name="Footer Placeholder 5">
            <a:extLst>
              <a:ext uri="{FF2B5EF4-FFF2-40B4-BE49-F238E27FC236}">
                <a16:creationId xmlns:a16="http://schemas.microsoft.com/office/drawing/2014/main" id="{0BEF9410-1D30-78F6-D98B-A757DE525E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76DB58-7A34-B3E8-B7B9-081859DDE29F}"/>
              </a:ext>
            </a:extLst>
          </p:cNvPr>
          <p:cNvSpPr>
            <a:spLocks noGrp="1"/>
          </p:cNvSpPr>
          <p:nvPr>
            <p:ph type="sldNum" sz="quarter" idx="12"/>
          </p:nvPr>
        </p:nvSpPr>
        <p:spPr/>
        <p:txBody>
          <a:bodyPr/>
          <a:lstStyle/>
          <a:p>
            <a:fld id="{F66CA7D7-DB12-4E37-8C68-62A829869FB1}" type="slidenum">
              <a:rPr lang="en-US" smtClean="0"/>
              <a:t>‹#›</a:t>
            </a:fld>
            <a:endParaRPr lang="en-US"/>
          </a:p>
        </p:txBody>
      </p:sp>
    </p:spTree>
    <p:extLst>
      <p:ext uri="{BB962C8B-B14F-4D97-AF65-F5344CB8AC3E}">
        <p14:creationId xmlns:p14="http://schemas.microsoft.com/office/powerpoint/2010/main" val="2028264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57D2B9-BF14-573E-1009-60784C4A7A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308A1D-14F3-F135-3C41-01141C3BB0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FE157B-C42B-B118-8759-B9C4009C02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65F17-A271-4CD6-8489-E82410270782}" type="datetimeFigureOut">
              <a:rPr lang="en-US" smtClean="0"/>
              <a:t>1/8/24</a:t>
            </a:fld>
            <a:endParaRPr lang="en-US"/>
          </a:p>
        </p:txBody>
      </p:sp>
      <p:sp>
        <p:nvSpPr>
          <p:cNvPr id="5" name="Footer Placeholder 4">
            <a:extLst>
              <a:ext uri="{FF2B5EF4-FFF2-40B4-BE49-F238E27FC236}">
                <a16:creationId xmlns:a16="http://schemas.microsoft.com/office/drawing/2014/main" id="{0C35E51D-4F80-1257-68E7-17D169603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EEEE50-6897-99CE-F3AC-7F785BEC70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CA7D7-DB12-4E37-8C68-62A829869FB1}" type="slidenum">
              <a:rPr lang="en-US" smtClean="0"/>
              <a:t>‹#›</a:t>
            </a:fld>
            <a:endParaRPr lang="en-US"/>
          </a:p>
        </p:txBody>
      </p:sp>
    </p:spTree>
    <p:extLst>
      <p:ext uri="{BB962C8B-B14F-4D97-AF65-F5344CB8AC3E}">
        <p14:creationId xmlns:p14="http://schemas.microsoft.com/office/powerpoint/2010/main" val="2155930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a:bodyPr>
          <a:lstStyle/>
          <a:p>
            <a:pPr>
              <a:lnSpc>
                <a:spcPct val="100000"/>
              </a:lnSpc>
            </a:pPr>
            <a:r>
              <a:rPr lang="en-US" sz="6600" b="1" dirty="0">
                <a:latin typeface="Arial" panose="020B0604020202020204" pitchFamily="34" charset="0"/>
                <a:cs typeface="Arial" panose="020B0604020202020204" pitchFamily="34" charset="0"/>
              </a:rPr>
              <a:t>Citation Classics</a:t>
            </a:r>
            <a:br>
              <a:rPr lang="en-US" sz="6600" b="1" dirty="0">
                <a:latin typeface="Arial" panose="020B0604020202020204" pitchFamily="34" charset="0"/>
                <a:cs typeface="Arial" panose="020B0604020202020204" pitchFamily="34" charset="0"/>
              </a:rPr>
            </a:br>
            <a:r>
              <a:rPr lang="en-US" sz="6600" b="1" dirty="0">
                <a:latin typeface="Arial" panose="020B0604020202020204" pitchFamily="34" charset="0"/>
                <a:cs typeface="Arial" panose="020B0604020202020204" pitchFamily="34" charset="0"/>
              </a:rPr>
              <a:t>Adult Reconstruction:</a:t>
            </a:r>
            <a:br>
              <a:rPr lang="en-US" sz="6600" b="1"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Periprosthetic Joint Infections </a:t>
            </a:r>
            <a:br>
              <a:rPr lang="en-US" sz="38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endParaRPr lang="en-US" sz="3800" dirty="0">
              <a:latin typeface="+mn-lt"/>
            </a:endParaRPr>
          </a:p>
        </p:txBody>
      </p:sp>
    </p:spTree>
    <p:extLst>
      <p:ext uri="{BB962C8B-B14F-4D97-AF65-F5344CB8AC3E}">
        <p14:creationId xmlns:p14="http://schemas.microsoft.com/office/powerpoint/2010/main" val="1579143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numCol="2" anchor="t">
            <a:normAutofit/>
          </a:bodyPr>
          <a:lstStyle/>
          <a:p>
            <a:pPr algn="l">
              <a:lnSpc>
                <a:spcPct val="100000"/>
              </a:lnSpc>
            </a:pPr>
            <a:r>
              <a:rPr lang="en-US" sz="3800" b="1" u="sng" dirty="0">
                <a:latin typeface="Arial" panose="020B0604020202020204" pitchFamily="34" charset="0"/>
                <a:cs typeface="Arial" panose="020B0604020202020204" pitchFamily="34" charset="0"/>
              </a:rPr>
              <a:t>Results</a:t>
            </a:r>
            <a:br>
              <a:rPr lang="en-US" sz="3100" b="1" dirty="0">
                <a:latin typeface="Arial" panose="020B0604020202020204" pitchFamily="34" charset="0"/>
                <a:cs typeface="Arial" panose="020B0604020202020204" pitchFamily="34" charset="0"/>
              </a:rPr>
            </a:br>
            <a:br>
              <a:rPr lang="en-US" sz="3100" b="1"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Reinfection: </a:t>
            </a: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4.1</a:t>
            </a:r>
            <a:r>
              <a:rPr lang="en-US" sz="2800" dirty="0">
                <a:latin typeface="Arial" panose="020B0604020202020204" pitchFamily="34" charset="0"/>
                <a:cs typeface="Arial" panose="020B0604020202020204" pitchFamily="34" charset="0"/>
              </a:rPr>
              <a:t>% at </a:t>
            </a:r>
            <a:r>
              <a:rPr lang="en-US" sz="2800" b="1" dirty="0">
                <a:latin typeface="Arial" panose="020B0604020202020204" pitchFamily="34" charset="0"/>
                <a:cs typeface="Arial" panose="020B0604020202020204" pitchFamily="34" charset="0"/>
              </a:rPr>
              <a:t>1 </a:t>
            </a:r>
            <a:r>
              <a:rPr lang="en-US" sz="2800" dirty="0">
                <a:latin typeface="Arial" panose="020B0604020202020204" pitchFamily="34" charset="0"/>
                <a:cs typeface="Arial" panose="020B0604020202020204" pitchFamily="34" charset="0"/>
              </a:rPr>
              <a:t>years</a:t>
            </a: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9.5% </a:t>
            </a:r>
            <a:r>
              <a:rPr lang="en-US" sz="2800" dirty="0">
                <a:latin typeface="Arial" panose="020B0604020202020204" pitchFamily="34" charset="0"/>
                <a:cs typeface="Arial" panose="020B0604020202020204" pitchFamily="34" charset="0"/>
              </a:rPr>
              <a:t>at </a:t>
            </a:r>
            <a:r>
              <a:rPr lang="en-US" sz="2800" b="1" dirty="0">
                <a:latin typeface="Arial" panose="020B0604020202020204" pitchFamily="34" charset="0"/>
                <a:cs typeface="Arial" panose="020B0604020202020204" pitchFamily="34" charset="0"/>
              </a:rPr>
              <a:t>2 </a:t>
            </a:r>
            <a:r>
              <a:rPr lang="en-US" sz="2800" dirty="0">
                <a:latin typeface="Arial" panose="020B0604020202020204" pitchFamily="34" charset="0"/>
                <a:cs typeface="Arial" panose="020B0604020202020204" pitchFamily="34" charset="0"/>
              </a:rPr>
              <a:t>years</a:t>
            </a: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14.2% </a:t>
            </a:r>
            <a:r>
              <a:rPr lang="en-US" sz="2800" dirty="0">
                <a:latin typeface="Arial" panose="020B0604020202020204" pitchFamily="34" charset="0"/>
                <a:cs typeface="Arial" panose="020B0604020202020204" pitchFamily="34" charset="0"/>
              </a:rPr>
              <a:t>at </a:t>
            </a:r>
            <a:r>
              <a:rPr lang="en-US" sz="2800" b="1" dirty="0">
                <a:latin typeface="Arial" panose="020B0604020202020204" pitchFamily="34" charset="0"/>
                <a:cs typeface="Arial" panose="020B0604020202020204" pitchFamily="34" charset="0"/>
              </a:rPr>
              <a:t>5</a:t>
            </a:r>
            <a:r>
              <a:rPr lang="en-US" sz="2800" dirty="0">
                <a:latin typeface="Arial" panose="020B0604020202020204" pitchFamily="34" charset="0"/>
                <a:cs typeface="Arial" panose="020B0604020202020204" pitchFamily="34" charset="0"/>
              </a:rPr>
              <a:t> years</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16.4% at </a:t>
            </a:r>
            <a:r>
              <a:rPr lang="en-US" sz="2800" b="1" dirty="0">
                <a:latin typeface="Arial" panose="020B0604020202020204" pitchFamily="34" charset="0"/>
                <a:cs typeface="Arial" panose="020B0604020202020204" pitchFamily="34" charset="0"/>
              </a:rPr>
              <a:t>10</a:t>
            </a:r>
            <a:r>
              <a:rPr lang="en-US" sz="2800" dirty="0">
                <a:latin typeface="Arial" panose="020B0604020202020204" pitchFamily="34" charset="0"/>
                <a:cs typeface="Arial" panose="020B0604020202020204" pitchFamily="34" charset="0"/>
              </a:rPr>
              <a:t> years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16.9% at </a:t>
            </a:r>
            <a:r>
              <a:rPr lang="en-US" sz="2800" b="1" dirty="0">
                <a:latin typeface="Arial" panose="020B0604020202020204" pitchFamily="34" charset="0"/>
                <a:cs typeface="Arial" panose="020B0604020202020204" pitchFamily="34" charset="0"/>
              </a:rPr>
              <a:t>15</a:t>
            </a:r>
            <a:r>
              <a:rPr lang="en-US" sz="2800" dirty="0">
                <a:latin typeface="Arial" panose="020B0604020202020204" pitchFamily="34" charset="0"/>
                <a:cs typeface="Arial" panose="020B0604020202020204" pitchFamily="34" charset="0"/>
              </a:rPr>
              <a:t> years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Last follow-up – 41 knees re-infected</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Risk factors predictive of reinfection:</a:t>
            </a: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BMI ≥30</a:t>
            </a:r>
            <a:br>
              <a:rPr lang="en-US" sz="3100"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Previous revision </a:t>
            </a:r>
            <a:r>
              <a:rPr lang="en-US" sz="3100" dirty="0">
                <a:latin typeface="Arial" panose="020B0604020202020204" pitchFamily="34" charset="0"/>
                <a:cs typeface="Arial" panose="020B0604020202020204" pitchFamily="34" charset="0"/>
              </a:rPr>
              <a:t>surgery </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McPherson </a:t>
            </a:r>
            <a:r>
              <a:rPr lang="en-US" sz="3100" b="1" dirty="0">
                <a:latin typeface="Arial" panose="020B0604020202020204" pitchFamily="34" charset="0"/>
                <a:cs typeface="Arial" panose="020B0604020202020204" pitchFamily="34" charset="0"/>
              </a:rPr>
              <a:t>host grade of C </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KSS improved from 45 at PJI diagnosis to 76 at 10 years</a:t>
            </a:r>
            <a:br>
              <a:rPr lang="en-US" sz="2800" b="1"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44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Autofit/>
          </a:bodyPr>
          <a:lstStyle/>
          <a:p>
            <a:pPr algn="l">
              <a:lnSpc>
                <a:spcPct val="100000"/>
              </a:lnSpc>
            </a:pPr>
            <a:r>
              <a:rPr lang="en-US" sz="3800" b="1" u="sng" dirty="0">
                <a:latin typeface="Arial" panose="020B0604020202020204" pitchFamily="34" charset="0"/>
                <a:cs typeface="Arial" panose="020B0604020202020204" pitchFamily="34" charset="0"/>
              </a:rPr>
              <a:t>Conclusions</a:t>
            </a:r>
            <a:br>
              <a:rPr lang="en-US" sz="3800" b="1" u="sng" dirty="0">
                <a:latin typeface="Arial" panose="020B0604020202020204" pitchFamily="34" charset="0"/>
                <a:cs typeface="Arial" panose="020B0604020202020204" pitchFamily="34" charset="0"/>
              </a:rPr>
            </a:br>
            <a:br>
              <a:rPr lang="en-US" sz="3800" b="1" u="sng"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15 year cumulative incidence of reinfection </a:t>
            </a:r>
            <a:r>
              <a:rPr lang="en-US" sz="2800" dirty="0">
                <a:latin typeface="Arial" panose="020B0604020202020204" pitchFamily="34" charset="0"/>
                <a:cs typeface="Arial" panose="020B0604020202020204" pitchFamily="34" charset="0"/>
              </a:rPr>
              <a:t>after PJI treatment with 2-stage protocol was </a:t>
            </a:r>
            <a:r>
              <a:rPr lang="en-US" sz="2800" b="1" dirty="0">
                <a:latin typeface="Arial" panose="020B0604020202020204" pitchFamily="34" charset="0"/>
                <a:cs typeface="Arial" panose="020B0604020202020204" pitchFamily="34" charset="0"/>
              </a:rPr>
              <a:t>17%</a:t>
            </a:r>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800" u="sng" dirty="0">
                <a:latin typeface="Arial" panose="020B0604020202020204" pitchFamily="34" charset="0"/>
                <a:cs typeface="Arial" panose="020B0604020202020204" pitchFamily="34" charset="0"/>
              </a:rPr>
              <a:t>Obesity</a:t>
            </a:r>
            <a:r>
              <a:rPr lang="en-US" sz="2800" dirty="0">
                <a:latin typeface="Arial" panose="020B0604020202020204" pitchFamily="34" charset="0"/>
                <a:cs typeface="Arial" panose="020B0604020202020204" pitchFamily="34" charset="0"/>
              </a:rPr>
              <a:t>, history of </a:t>
            </a:r>
            <a:r>
              <a:rPr lang="en-US" sz="2800" u="sng" dirty="0">
                <a:latin typeface="Arial" panose="020B0604020202020204" pitchFamily="34" charset="0"/>
                <a:cs typeface="Arial" panose="020B0604020202020204" pitchFamily="34" charset="0"/>
              </a:rPr>
              <a:t>revision surgery</a:t>
            </a:r>
            <a:r>
              <a:rPr lang="en-US" sz="2800" dirty="0">
                <a:latin typeface="Arial" panose="020B0604020202020204" pitchFamily="34" charset="0"/>
                <a:cs typeface="Arial" panose="020B0604020202020204" pitchFamily="34" charset="0"/>
              </a:rPr>
              <a:t>, and </a:t>
            </a:r>
            <a:r>
              <a:rPr lang="en-US" sz="2800" u="sng" dirty="0">
                <a:latin typeface="Arial" panose="020B0604020202020204" pitchFamily="34" charset="0"/>
                <a:cs typeface="Arial" panose="020B0604020202020204" pitchFamily="34" charset="0"/>
              </a:rPr>
              <a:t>poor host </a:t>
            </a:r>
            <a:r>
              <a:rPr lang="en-US" sz="2800" dirty="0">
                <a:latin typeface="Arial" panose="020B0604020202020204" pitchFamily="34" charset="0"/>
                <a:cs typeface="Arial" panose="020B0604020202020204" pitchFamily="34" charset="0"/>
              </a:rPr>
              <a:t>were predictors </a:t>
            </a:r>
            <a:br>
              <a:rPr lang="en-US" sz="2800" b="1"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Strengths – Well defined cohort with 15 years of cumulative follow-up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Limitations – Retrospective (standardization), single institution (generalizability) </a:t>
            </a:r>
            <a:br>
              <a:rPr lang="en-US" sz="2800" dirty="0">
                <a:latin typeface="+mn-lt"/>
              </a:rPr>
            </a:br>
            <a:br>
              <a:rPr lang="en-US" sz="2800" dirty="0">
                <a:latin typeface="+mn-lt"/>
              </a:rPr>
            </a:br>
            <a:br>
              <a:rPr lang="en-US" sz="2800" dirty="0">
                <a:latin typeface="+mn-lt"/>
              </a:rPr>
            </a:br>
            <a:br>
              <a:rPr lang="en-US" sz="2800" dirty="0">
                <a:latin typeface="+mn-lt"/>
              </a:rPr>
            </a:br>
            <a:endParaRPr lang="en-US" sz="2800" dirty="0">
              <a:latin typeface="+mn-lt"/>
            </a:endParaRPr>
          </a:p>
        </p:txBody>
      </p:sp>
    </p:spTree>
    <p:extLst>
      <p:ext uri="{BB962C8B-B14F-4D97-AF65-F5344CB8AC3E}">
        <p14:creationId xmlns:p14="http://schemas.microsoft.com/office/powerpoint/2010/main" val="293974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1"/>
            <a:ext cx="12192000" cy="8545485"/>
          </a:xfrm>
        </p:spPr>
        <p:txBody>
          <a:bodyPr anchor="t">
            <a:normAutofit/>
          </a:bodyPr>
          <a:lstStyle/>
          <a:p>
            <a:pPr>
              <a:lnSpc>
                <a:spcPct val="100000"/>
              </a:lnSpc>
            </a:pPr>
            <a:r>
              <a:rPr lang="en-US" sz="3800" b="1" dirty="0">
                <a:latin typeface="Arial" panose="020B0604020202020204" pitchFamily="34" charset="0"/>
                <a:cs typeface="Arial" panose="020B0604020202020204" pitchFamily="34" charset="0"/>
              </a:rPr>
              <a:t>Two-stage Exchange Arthroplasty for Infected Total Knee Arthroplasty: Predictors of Failure </a:t>
            </a:r>
            <a:br>
              <a:rPr lang="en-US" sz="3800" b="1" dirty="0">
                <a:latin typeface="Arial" panose="020B0604020202020204" pitchFamily="34" charset="0"/>
                <a:cs typeface="Arial" panose="020B0604020202020204" pitchFamily="34" charset="0"/>
              </a:rPr>
            </a:br>
            <a:br>
              <a:rPr lang="en-US" sz="3800" dirty="0">
                <a:latin typeface="+mn-lt"/>
              </a:rPr>
            </a:br>
            <a:r>
              <a:rPr lang="en-US" sz="2800" dirty="0">
                <a:latin typeface="+mn-lt"/>
              </a:rPr>
              <a:t>S. M. Javad Mortazavi MD, David </a:t>
            </a:r>
            <a:r>
              <a:rPr lang="en-US" sz="2800" dirty="0" err="1">
                <a:latin typeface="+mn-lt"/>
              </a:rPr>
              <a:t>Vegari</a:t>
            </a:r>
            <a:r>
              <a:rPr lang="en-US" sz="2800" dirty="0">
                <a:latin typeface="+mn-lt"/>
              </a:rPr>
              <a:t> MD, Anthony Ho BA, Benjamin </a:t>
            </a:r>
            <a:r>
              <a:rPr lang="en-US" sz="2800" dirty="0" err="1">
                <a:latin typeface="+mn-lt"/>
              </a:rPr>
              <a:t>Zmistowski</a:t>
            </a:r>
            <a:r>
              <a:rPr lang="en-US" sz="2800" dirty="0">
                <a:latin typeface="+mn-lt"/>
              </a:rPr>
              <a:t> BS, Javad </a:t>
            </a:r>
            <a:r>
              <a:rPr lang="en-US" sz="2800" dirty="0" err="1">
                <a:latin typeface="+mn-lt"/>
              </a:rPr>
              <a:t>Parvizi</a:t>
            </a:r>
            <a:r>
              <a:rPr lang="en-US" sz="2800" dirty="0">
                <a:latin typeface="+mn-lt"/>
              </a:rPr>
              <a:t> MD, FRCS </a:t>
            </a:r>
            <a:br>
              <a:rPr lang="en-US" sz="3800" dirty="0">
                <a:latin typeface="+mn-lt"/>
              </a:rPr>
            </a:br>
            <a:br>
              <a:rPr lang="en-US" sz="3800" dirty="0">
                <a:latin typeface="+mn-lt"/>
              </a:rPr>
            </a:br>
            <a:br>
              <a:rPr lang="en-US" sz="3800" dirty="0">
                <a:latin typeface="+mn-lt"/>
              </a:rPr>
            </a:br>
            <a:r>
              <a:rPr lang="en-US" sz="2800" dirty="0">
                <a:latin typeface="+mn-lt"/>
              </a:rPr>
              <a:t>Clinical Orthopedics and Related Research, 2011 </a:t>
            </a:r>
            <a:br>
              <a:rPr lang="en-US" sz="3800" dirty="0">
                <a:latin typeface="+mn-lt"/>
              </a:rPr>
            </a:br>
            <a:br>
              <a:rPr lang="en-US" sz="3800" dirty="0">
                <a:latin typeface="+mn-lt"/>
              </a:rPr>
            </a:br>
            <a:br>
              <a:rPr lang="en-US" sz="3800" dirty="0">
                <a:latin typeface="+mn-lt"/>
              </a:rPr>
            </a:br>
            <a:endParaRPr lang="en-US" sz="3800" dirty="0">
              <a:latin typeface="+mn-lt"/>
            </a:endParaRPr>
          </a:p>
        </p:txBody>
      </p:sp>
    </p:spTree>
    <p:extLst>
      <p:ext uri="{BB962C8B-B14F-4D97-AF65-F5344CB8AC3E}">
        <p14:creationId xmlns:p14="http://schemas.microsoft.com/office/powerpoint/2010/main" val="904333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1"/>
            <a:ext cx="12192000" cy="9243754"/>
          </a:xfrm>
        </p:spPr>
        <p:txBody>
          <a:bodyPr anchor="t">
            <a:normAutofit/>
          </a:bodyPr>
          <a:lstStyle/>
          <a:p>
            <a:pPr algn="l">
              <a:lnSpc>
                <a:spcPct val="100000"/>
              </a:lnSpc>
            </a:pPr>
            <a:r>
              <a:rPr lang="en-US" sz="3800" b="1" u="sng" dirty="0">
                <a:latin typeface="Arial" panose="020B0604020202020204" pitchFamily="34" charset="0"/>
                <a:cs typeface="Arial" panose="020B0604020202020204" pitchFamily="34" charset="0"/>
              </a:rPr>
              <a:t>Background </a:t>
            </a:r>
            <a:br>
              <a:rPr lang="en-US" sz="3800" b="1" u="sng"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Two stage exchange is the gold-standard treatment for PJIs</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Literature cites variable effectiveness as 67-91% eradication of infection after treatment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Variability may be affected by different factors – patient and surgeon factors</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b="1" u="sng" dirty="0">
                <a:latin typeface="Arial" panose="020B0604020202020204" pitchFamily="34" charset="0"/>
                <a:cs typeface="Arial" panose="020B0604020202020204" pitchFamily="34" charset="0"/>
              </a:rPr>
              <a:t>Purpose: </a:t>
            </a: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Determine rate of PJI </a:t>
            </a:r>
            <a:r>
              <a:rPr lang="en-US" sz="2800" b="1" dirty="0" err="1">
                <a:latin typeface="Arial" panose="020B0604020202020204" pitchFamily="34" charset="0"/>
                <a:cs typeface="Arial" panose="020B0604020202020204" pitchFamily="34" charset="0"/>
              </a:rPr>
              <a:t>eradiaction</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after 2-stage exchange</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Assess </a:t>
            </a:r>
            <a:r>
              <a:rPr lang="en-US" sz="2800" b="1" dirty="0">
                <a:latin typeface="Arial" panose="020B0604020202020204" pitchFamily="34" charset="0"/>
                <a:cs typeface="Arial" panose="020B0604020202020204" pitchFamily="34" charset="0"/>
              </a:rPr>
              <a:t>variables that may influence outcomes </a:t>
            </a:r>
            <a:r>
              <a:rPr lang="en-US" sz="2800" dirty="0">
                <a:latin typeface="Arial" panose="020B0604020202020204" pitchFamily="34" charset="0"/>
                <a:cs typeface="Arial" panose="020B0604020202020204" pitchFamily="34" charset="0"/>
              </a:rPr>
              <a:t>after 2-stage exchange</a:t>
            </a:r>
            <a:br>
              <a:rPr lang="en-US" sz="3800"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br>
              <a:rPr lang="en-US" sz="3800" dirty="0">
                <a:latin typeface="+mn-lt"/>
              </a:rPr>
            </a:br>
            <a:br>
              <a:rPr lang="en-US" sz="3800" dirty="0">
                <a:latin typeface="+mn-lt"/>
              </a:rPr>
            </a:br>
            <a:endParaRPr lang="en-US" sz="3800" dirty="0">
              <a:latin typeface="+mn-lt"/>
            </a:endParaRPr>
          </a:p>
        </p:txBody>
      </p:sp>
    </p:spTree>
    <p:extLst>
      <p:ext uri="{BB962C8B-B14F-4D97-AF65-F5344CB8AC3E}">
        <p14:creationId xmlns:p14="http://schemas.microsoft.com/office/powerpoint/2010/main" val="36502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fontScale="90000"/>
          </a:bodyPr>
          <a:lstStyle/>
          <a:p>
            <a:pPr algn="l">
              <a:lnSpc>
                <a:spcPct val="100000"/>
              </a:lnSpc>
            </a:pPr>
            <a:r>
              <a:rPr lang="en-US" sz="4200" b="1" u="sng" dirty="0">
                <a:latin typeface="Arial" panose="020B0604020202020204" pitchFamily="34" charset="0"/>
                <a:cs typeface="Arial" panose="020B0604020202020204" pitchFamily="34" charset="0"/>
              </a:rPr>
              <a:t>Methods</a:t>
            </a:r>
            <a:br>
              <a:rPr lang="en-US" sz="3800" b="1" dirty="0">
                <a:latin typeface="Arial" panose="020B0604020202020204" pitchFamily="34" charset="0"/>
                <a:cs typeface="Arial" panose="020B0604020202020204" pitchFamily="34" charset="0"/>
              </a:rPr>
            </a:br>
            <a:br>
              <a:rPr lang="en-US" sz="3100" b="1"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Retrospective review, single institution database, patients who underwent 2-stage exchange from 1997-2007 </a:t>
            </a:r>
            <a:r>
              <a:rPr lang="en-US" sz="3100" dirty="0">
                <a:latin typeface="Arial" panose="020B0604020202020204" pitchFamily="34" charset="0"/>
                <a:cs typeface="Arial" panose="020B0604020202020204" pitchFamily="34" charset="0"/>
                <a:sym typeface="Wingdings" pitchFamily="2" charset="2"/>
              </a:rPr>
              <a:t> 117 patients </a:t>
            </a:r>
            <a:br>
              <a:rPr lang="en-US" sz="3100" dirty="0">
                <a:latin typeface="Arial" panose="020B0604020202020204" pitchFamily="34" charset="0"/>
                <a:cs typeface="Arial" panose="020B0604020202020204" pitchFamily="34" charset="0"/>
                <a:sym typeface="Wingdings" pitchFamily="2" charset="2"/>
              </a:rPr>
            </a:br>
            <a:br>
              <a:rPr lang="en-US" sz="3100" dirty="0">
                <a:latin typeface="Arial" panose="020B0604020202020204" pitchFamily="34" charset="0"/>
                <a:cs typeface="Arial" panose="020B0604020202020204" pitchFamily="34" charset="0"/>
                <a:sym typeface="Wingdings" pitchFamily="2" charset="2"/>
              </a:rPr>
            </a:br>
            <a:r>
              <a:rPr lang="en-US" sz="3100" dirty="0">
                <a:latin typeface="Arial" panose="020B0604020202020204" pitchFamily="34" charset="0"/>
                <a:cs typeface="Arial" panose="020B0604020202020204" pitchFamily="34" charset="0"/>
                <a:sym typeface="Wingdings" pitchFamily="2" charset="2"/>
              </a:rPr>
              <a:t>2-stage exchange protocol:</a:t>
            </a:r>
            <a:br>
              <a:rPr lang="en-US" sz="3100" dirty="0">
                <a:latin typeface="Arial" panose="020B0604020202020204" pitchFamily="34" charset="0"/>
                <a:cs typeface="Arial" panose="020B0604020202020204" pitchFamily="34" charset="0"/>
                <a:sym typeface="Wingdings" pitchFamily="2" charset="2"/>
              </a:rPr>
            </a:br>
            <a:r>
              <a:rPr lang="en-US" sz="3100" dirty="0">
                <a:latin typeface="Arial" panose="020B0604020202020204" pitchFamily="34" charset="0"/>
                <a:cs typeface="Arial" panose="020B0604020202020204" pitchFamily="34" charset="0"/>
                <a:sym typeface="Wingdings" pitchFamily="2" charset="2"/>
              </a:rPr>
              <a:t>1. Resection, debridement, antibiotic-spacer</a:t>
            </a:r>
            <a:br>
              <a:rPr lang="en-US" sz="3100" dirty="0">
                <a:latin typeface="Arial" panose="020B0604020202020204" pitchFamily="34" charset="0"/>
                <a:cs typeface="Arial" panose="020B0604020202020204" pitchFamily="34" charset="0"/>
                <a:sym typeface="Wingdings" pitchFamily="2" charset="2"/>
              </a:rPr>
            </a:br>
            <a:r>
              <a:rPr lang="en-US" sz="3100" dirty="0">
                <a:latin typeface="Arial" panose="020B0604020202020204" pitchFamily="34" charset="0"/>
                <a:cs typeface="Arial" panose="020B0604020202020204" pitchFamily="34" charset="0"/>
                <a:sym typeface="Wingdings" pitchFamily="2" charset="2"/>
              </a:rPr>
              <a:t>2. IV antibiotics </a:t>
            </a:r>
            <a:br>
              <a:rPr lang="en-US" sz="3100" dirty="0">
                <a:latin typeface="Arial" panose="020B0604020202020204" pitchFamily="34" charset="0"/>
                <a:cs typeface="Arial" panose="020B0604020202020204" pitchFamily="34" charset="0"/>
                <a:sym typeface="Wingdings" pitchFamily="2" charset="2"/>
              </a:rPr>
            </a:br>
            <a:r>
              <a:rPr lang="en-US" sz="3100" dirty="0">
                <a:latin typeface="Arial" panose="020B0604020202020204" pitchFamily="34" charset="0"/>
                <a:cs typeface="Arial" panose="020B0604020202020204" pitchFamily="34" charset="0"/>
                <a:sym typeface="Wingdings" pitchFamily="2" charset="2"/>
              </a:rPr>
              <a:t>3. Antibiotic holiday and clinical assessment </a:t>
            </a:r>
            <a:br>
              <a:rPr lang="en-US" sz="3100" dirty="0">
                <a:latin typeface="Arial" panose="020B0604020202020204" pitchFamily="34" charset="0"/>
                <a:cs typeface="Arial" panose="020B0604020202020204" pitchFamily="34" charset="0"/>
                <a:sym typeface="Wingdings" pitchFamily="2" charset="2"/>
              </a:rPr>
            </a:br>
            <a:r>
              <a:rPr lang="en-US" sz="3100" dirty="0">
                <a:latin typeface="Arial" panose="020B0604020202020204" pitchFamily="34" charset="0"/>
                <a:cs typeface="Arial" panose="020B0604020202020204" pitchFamily="34" charset="0"/>
                <a:sym typeface="Wingdings" pitchFamily="2" charset="2"/>
              </a:rPr>
              <a:t>4. </a:t>
            </a:r>
            <a:r>
              <a:rPr lang="en-US" sz="3100" dirty="0" err="1">
                <a:latin typeface="Arial" panose="020B0604020202020204" pitchFamily="34" charset="0"/>
                <a:cs typeface="Arial" panose="020B0604020202020204" pitchFamily="34" charset="0"/>
                <a:sym typeface="Wingdings" pitchFamily="2" charset="2"/>
              </a:rPr>
              <a:t>Reimplanation</a:t>
            </a:r>
            <a:r>
              <a:rPr lang="en-US" sz="3100" dirty="0">
                <a:latin typeface="Arial" panose="020B0604020202020204" pitchFamily="34" charset="0"/>
                <a:cs typeface="Arial" panose="020B0604020202020204" pitchFamily="34" charset="0"/>
                <a:sym typeface="Wingdings" pitchFamily="2" charset="2"/>
              </a:rPr>
              <a:t> </a:t>
            </a:r>
            <a:br>
              <a:rPr lang="en-US" sz="3100" dirty="0">
                <a:latin typeface="Arial" panose="020B0604020202020204" pitchFamily="34" charset="0"/>
                <a:cs typeface="Arial" panose="020B0604020202020204" pitchFamily="34" charset="0"/>
              </a:rPr>
            </a:br>
            <a:br>
              <a:rPr lang="en-US" sz="3100" b="1"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Rate </a:t>
            </a:r>
            <a:r>
              <a:rPr lang="en-US" sz="3100" b="1" dirty="0">
                <a:latin typeface="Arial" panose="020B0604020202020204" pitchFamily="34" charset="0"/>
                <a:cs typeface="Arial" panose="020B0604020202020204" pitchFamily="34" charset="0"/>
              </a:rPr>
              <a:t>of recurrence or failure of treatment of PJI = </a:t>
            </a:r>
            <a:r>
              <a:rPr lang="en-US" sz="3100" dirty="0">
                <a:latin typeface="Arial" panose="020B0604020202020204" pitchFamily="34" charset="0"/>
                <a:cs typeface="Arial" panose="020B0604020202020204" pitchFamily="34" charset="0"/>
              </a:rPr>
              <a:t>needing further treatment for PJI</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Assessed </a:t>
            </a:r>
            <a:r>
              <a:rPr lang="en-US" sz="3100" b="1" dirty="0">
                <a:latin typeface="Arial" panose="020B0604020202020204" pitchFamily="34" charset="0"/>
                <a:cs typeface="Arial" panose="020B0604020202020204" pitchFamily="34" charset="0"/>
              </a:rPr>
              <a:t>factors that may predict recurrent or failure of treatment </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330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numCol="1" anchor="t">
            <a:normAutofit fontScale="90000"/>
          </a:bodyPr>
          <a:lstStyle/>
          <a:p>
            <a:pPr algn="l">
              <a:lnSpc>
                <a:spcPct val="100000"/>
              </a:lnSpc>
            </a:pPr>
            <a:r>
              <a:rPr lang="en-US" sz="4200" b="1" u="sng" dirty="0">
                <a:latin typeface="Arial" panose="020B0604020202020204" pitchFamily="34" charset="0"/>
                <a:cs typeface="Arial" panose="020B0604020202020204" pitchFamily="34" charset="0"/>
              </a:rPr>
              <a:t>Results</a:t>
            </a:r>
            <a:br>
              <a:rPr lang="en-US" sz="4000" b="1"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28% required subsequent treatment for recurrent infection </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Predictors of failure (UVA) </a:t>
            </a:r>
            <a:br>
              <a:rPr lang="en-US" sz="3100" b="1"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1. </a:t>
            </a:r>
            <a:r>
              <a:rPr lang="en-US" sz="3100" dirty="0" err="1">
                <a:latin typeface="Arial" panose="020B0604020202020204" pitchFamily="34" charset="0"/>
                <a:cs typeface="Arial" panose="020B0604020202020204" pitchFamily="34" charset="0"/>
              </a:rPr>
              <a:t>Intraop</a:t>
            </a:r>
            <a:r>
              <a:rPr lang="en-US" sz="3100" dirty="0">
                <a:latin typeface="Arial" panose="020B0604020202020204" pitchFamily="34" charset="0"/>
                <a:cs typeface="Arial" panose="020B0604020202020204" pitchFamily="34" charset="0"/>
              </a:rPr>
              <a:t> purulence/sinus tract during 1st stage (p=0.02)</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2. Positive tissue culture (p=0.02)</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Predictors of failure (MVA) </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1. </a:t>
            </a:r>
            <a:r>
              <a:rPr lang="en-US" sz="3100" b="1" dirty="0">
                <a:latin typeface="Arial" panose="020B0604020202020204" pitchFamily="34" charset="0"/>
                <a:cs typeface="Arial" panose="020B0604020202020204" pitchFamily="34" charset="0"/>
              </a:rPr>
              <a:t>Negative culture </a:t>
            </a:r>
            <a:r>
              <a:rPr lang="en-US" sz="3100" dirty="0">
                <a:latin typeface="Arial" panose="020B0604020202020204" pitchFamily="34" charset="0"/>
                <a:cs typeface="Arial" panose="020B0604020202020204" pitchFamily="34" charset="0"/>
              </a:rPr>
              <a:t>[OR 4.5, p=0.02]</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2. </a:t>
            </a:r>
            <a:r>
              <a:rPr lang="en-US" sz="3100" b="1" dirty="0">
                <a:latin typeface="Arial" panose="020B0604020202020204" pitchFamily="34" charset="0"/>
                <a:cs typeface="Arial" panose="020B0604020202020204" pitchFamily="34" charset="0"/>
              </a:rPr>
              <a:t>Methicillin-resistant </a:t>
            </a:r>
            <a:r>
              <a:rPr lang="en-US" sz="3100" dirty="0">
                <a:latin typeface="Arial" panose="020B0604020202020204" pitchFamily="34" charset="0"/>
                <a:cs typeface="Arial" panose="020B0604020202020204" pitchFamily="34" charset="0"/>
              </a:rPr>
              <a:t>organisms cultured [OR, 2.8, p=0.12]</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3. </a:t>
            </a:r>
            <a:r>
              <a:rPr lang="en-US" sz="3100" b="1" dirty="0">
                <a:latin typeface="Arial" panose="020B0604020202020204" pitchFamily="34" charset="0"/>
                <a:cs typeface="Arial" panose="020B0604020202020204" pitchFamily="34" charset="0"/>
              </a:rPr>
              <a:t>Increased operative time </a:t>
            </a:r>
            <a:r>
              <a:rPr lang="en-US" sz="3100" dirty="0">
                <a:latin typeface="Arial" panose="020B0604020202020204" pitchFamily="34" charset="0"/>
                <a:cs typeface="Arial" panose="020B0604020202020204" pitchFamily="34" charset="0"/>
              </a:rPr>
              <a:t>at reimplantation [OR, 1.01, p=0.05]</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296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fontScale="90000"/>
          </a:bodyPr>
          <a:lstStyle/>
          <a:p>
            <a:pPr algn="l">
              <a:lnSpc>
                <a:spcPct val="100000"/>
              </a:lnSpc>
            </a:pPr>
            <a:r>
              <a:rPr lang="en-US" sz="3800" b="1" u="sng" dirty="0">
                <a:latin typeface="Arial" panose="020B0604020202020204" pitchFamily="34" charset="0"/>
                <a:cs typeface="Arial" panose="020B0604020202020204" pitchFamily="34" charset="0"/>
              </a:rPr>
              <a:t>Conclusions</a:t>
            </a:r>
            <a:br>
              <a:rPr lang="en-US" sz="34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A combination of factors should be assessed before re-implantation </a:t>
            </a:r>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Non-predictors</a:t>
            </a:r>
            <a:r>
              <a:rPr lang="en-US" sz="2800" dirty="0">
                <a:latin typeface="Arial" panose="020B0604020202020204" pitchFamily="34" charset="0"/>
                <a:cs typeface="Arial" panose="020B0604020202020204" pitchFamily="34" charset="0"/>
              </a:rPr>
              <a:t> interestingly included </a:t>
            </a:r>
            <a:r>
              <a:rPr lang="en-US" sz="2800" b="1" dirty="0">
                <a:latin typeface="Arial" panose="020B0604020202020204" pitchFamily="34" charset="0"/>
                <a:cs typeface="Arial" panose="020B0604020202020204" pitchFamily="34" charset="0"/>
              </a:rPr>
              <a:t>ESR</a:t>
            </a:r>
            <a:r>
              <a:rPr lang="en-US" sz="2800" dirty="0">
                <a:latin typeface="Arial" panose="020B0604020202020204" pitchFamily="34" charset="0"/>
                <a:cs typeface="Arial" panose="020B0604020202020204" pitchFamily="34" charset="0"/>
              </a:rPr>
              <a:t> and </a:t>
            </a:r>
            <a:r>
              <a:rPr lang="en-US" sz="2800" b="1" dirty="0">
                <a:latin typeface="Arial" panose="020B0604020202020204" pitchFamily="34" charset="0"/>
                <a:cs typeface="Arial" panose="020B0604020202020204" pitchFamily="34" charset="0"/>
              </a:rPr>
              <a:t>CRP</a:t>
            </a:r>
            <a:r>
              <a:rPr lang="en-US" sz="2800" dirty="0">
                <a:latin typeface="Arial" panose="020B0604020202020204" pitchFamily="34" charset="0"/>
                <a:cs typeface="Arial" panose="020B0604020202020204" pitchFamily="34" charset="0"/>
              </a:rPr>
              <a:t> interstage point of revision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*Important to think about it before re-implantation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Comorbidities</a:t>
            </a:r>
            <a:r>
              <a:rPr lang="en-US" sz="2800" dirty="0">
                <a:latin typeface="Arial" panose="020B0604020202020204" pitchFamily="34" charset="0"/>
                <a:cs typeface="Arial" panose="020B0604020202020204" pitchFamily="34" charset="0"/>
              </a:rPr>
              <a:t> that previously may have presumably increased rate of failure – i.e. DM, obesity, CAD – </a:t>
            </a:r>
            <a:r>
              <a:rPr lang="en-US" sz="2800" b="1" dirty="0">
                <a:latin typeface="Arial" panose="020B0604020202020204" pitchFamily="34" charset="0"/>
                <a:cs typeface="Arial" panose="020B0604020202020204" pitchFamily="34" charset="0"/>
              </a:rPr>
              <a:t>did not associate with treatment failure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b="1" u="sng" dirty="0">
                <a:latin typeface="Arial" panose="020B0604020202020204" pitchFamily="34" charset="0"/>
                <a:cs typeface="Arial" panose="020B0604020202020204" pitchFamily="34" charset="0"/>
              </a:rPr>
              <a:t>Limitations</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Single tertiary referral center lends itself to selection bias</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Retrospective </a:t>
            </a:r>
            <a:r>
              <a:rPr lang="en-US" sz="2800" dirty="0">
                <a:latin typeface="Arial" panose="020B0604020202020204" pitchFamily="34" charset="0"/>
                <a:cs typeface="Arial" panose="020B0604020202020204" pitchFamily="34" charset="0"/>
                <a:sym typeface="Wingdings" pitchFamily="2" charset="2"/>
              </a:rPr>
              <a:t> missing data</a:t>
            </a:r>
            <a:br>
              <a:rPr lang="en-US" sz="2800" dirty="0">
                <a:latin typeface="Arial" panose="020B0604020202020204" pitchFamily="34" charset="0"/>
                <a:cs typeface="Arial" panose="020B0604020202020204" pitchFamily="34" charset="0"/>
                <a:sym typeface="Wingdings" pitchFamily="2" charset="2"/>
              </a:rPr>
            </a:br>
            <a:r>
              <a:rPr lang="en-US" sz="2800" dirty="0">
                <a:latin typeface="Arial" panose="020B0604020202020204" pitchFamily="34" charset="0"/>
                <a:cs typeface="Arial" panose="020B0604020202020204" pitchFamily="34" charset="0"/>
                <a:sym typeface="Wingdings" pitchFamily="2" charset="2"/>
              </a:rPr>
              <a:t>Limited sample size  may not have identified all significant variables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Multiple surgeons with variable protocols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3400" dirty="0">
                <a:latin typeface="Arial" panose="020B0604020202020204" pitchFamily="34" charset="0"/>
                <a:cs typeface="Arial" panose="020B0604020202020204" pitchFamily="34" charset="0"/>
              </a:rPr>
            </a:br>
            <a:endParaRPr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362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B01FD-CCDC-649E-64B0-EC393B17C36F}"/>
              </a:ext>
            </a:extLst>
          </p:cNvPr>
          <p:cNvSpPr>
            <a:spLocks noGrp="1"/>
          </p:cNvSpPr>
          <p:nvPr>
            <p:ph type="ctrTitle"/>
          </p:nvPr>
        </p:nvSpPr>
        <p:spPr>
          <a:xfrm>
            <a:off x="1524000" y="2552289"/>
            <a:ext cx="9144000" cy="2387600"/>
          </a:xfrm>
        </p:spPr>
        <p:txBody>
          <a:bodyPr>
            <a:normAutofit fontScale="90000"/>
          </a:bodyPr>
          <a:lstStyle/>
          <a:p>
            <a:pPr algn="l"/>
            <a:r>
              <a:rPr lang="en-US" b="1" dirty="0">
                <a:latin typeface="Arial" panose="020B0604020202020204" pitchFamily="34" charset="0"/>
                <a:cs typeface="Arial" panose="020B0604020202020204" pitchFamily="34" charset="0"/>
              </a:rPr>
              <a:t>Swab Cultures Are Not As Effective As Tissue Cultures for Diagnosis of Periprosthetic Joint Infection</a:t>
            </a:r>
            <a:br>
              <a:rPr lang="en-US" b="1" dirty="0"/>
            </a:br>
            <a:endParaRPr lang="en-US" b="1" dirty="0">
              <a:cs typeface="Calibri Light"/>
            </a:endParaRPr>
          </a:p>
        </p:txBody>
      </p:sp>
      <p:sp>
        <p:nvSpPr>
          <p:cNvPr id="4" name="TextBox 3">
            <a:extLst>
              <a:ext uri="{FF2B5EF4-FFF2-40B4-BE49-F238E27FC236}">
                <a16:creationId xmlns:a16="http://schemas.microsoft.com/office/drawing/2014/main" id="{41AEE163-EFD5-BA96-1200-2E9244536C90}"/>
              </a:ext>
            </a:extLst>
          </p:cNvPr>
          <p:cNvSpPr txBox="1"/>
          <p:nvPr/>
        </p:nvSpPr>
        <p:spPr>
          <a:xfrm>
            <a:off x="1525882" y="4254029"/>
            <a:ext cx="10080976"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Char char="•"/>
            </a:pPr>
            <a:r>
              <a:rPr lang="en-US" sz="2800" dirty="0">
                <a:latin typeface="Arial" panose="020B0604020202020204" pitchFamily="34" charset="0"/>
                <a:cs typeface="Arial" panose="020B0604020202020204" pitchFamily="34" charset="0"/>
              </a:rPr>
              <a:t>Aggarwal et al, (Rothman group) CORR 2013​</a:t>
            </a:r>
          </a:p>
          <a:p>
            <a:pPr marL="228600" indent="-228600">
              <a:buChar char="•"/>
            </a:pPr>
            <a:r>
              <a:rPr lang="en-US" sz="2800" dirty="0">
                <a:latin typeface="Arial" panose="020B0604020202020204" pitchFamily="34" charset="0"/>
                <a:cs typeface="Arial" panose="020B0604020202020204" pitchFamily="34" charset="0"/>
              </a:rPr>
              <a:t>Prospective cohort study comparing effectiveness of swab cultures vs. tissue samples in diagnosing PJIs</a:t>
            </a:r>
          </a:p>
        </p:txBody>
      </p:sp>
    </p:spTree>
    <p:extLst>
      <p:ext uri="{BB962C8B-B14F-4D97-AF65-F5344CB8AC3E}">
        <p14:creationId xmlns:p14="http://schemas.microsoft.com/office/powerpoint/2010/main" val="2403322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97D-2E71-55B4-A77B-6089D60F2A9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Background</a:t>
            </a:r>
          </a:p>
        </p:txBody>
      </p:sp>
      <p:sp>
        <p:nvSpPr>
          <p:cNvPr id="3" name="Content Placeholder 2">
            <a:extLst>
              <a:ext uri="{FF2B5EF4-FFF2-40B4-BE49-F238E27FC236}">
                <a16:creationId xmlns:a16="http://schemas.microsoft.com/office/drawing/2014/main" id="{52E7E1F4-BDB4-3BD3-FC14-0B7D89210087}"/>
              </a:ext>
            </a:extLst>
          </p:cNvPr>
          <p:cNvSpPr>
            <a:spLocks noGrp="1"/>
          </p:cNvSpPr>
          <p:nvPr>
            <p:ph idx="1"/>
          </p:nvPr>
        </p:nvSpPr>
        <p:spPr>
          <a:xfrm>
            <a:off x="838200" y="1336440"/>
            <a:ext cx="10515600" cy="4351338"/>
          </a:xfrm>
        </p:spPr>
        <p:txBody>
          <a:bodyPr vert="horz" lIns="91440" tIns="45720" rIns="91440" bIns="45720" rtlCol="0" anchor="t">
            <a:noAutofit/>
          </a:bodyPr>
          <a:lstStyle/>
          <a:p>
            <a:pPr marL="0" indent="0">
              <a:buNone/>
            </a:pPr>
            <a:endParaRPr lang="en-US"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Cx</a:t>
            </a:r>
            <a:r>
              <a:rPr lang="en-US" dirty="0">
                <a:latin typeface="Arial" panose="020B0604020202020204" pitchFamily="34" charset="0"/>
                <a:cs typeface="Arial" panose="020B0604020202020204" pitchFamily="34" charset="0"/>
              </a:rPr>
              <a:t> negative PJI remains an issue and makes </a:t>
            </a:r>
            <a:r>
              <a:rPr lang="en-US" dirty="0" err="1">
                <a:latin typeface="Arial" panose="020B0604020202020204" pitchFamily="34" charset="0"/>
                <a:cs typeface="Arial" panose="020B0604020202020204" pitchFamily="34" charset="0"/>
              </a:rPr>
              <a:t>abx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tx</a:t>
            </a:r>
            <a:r>
              <a:rPr lang="en-US" dirty="0">
                <a:latin typeface="Arial" panose="020B0604020202020204" pitchFamily="34" charset="0"/>
                <a:cs typeface="Arial" panose="020B0604020202020204" pitchFamily="34" charset="0"/>
              </a:rPr>
              <a:t> more </a:t>
            </a:r>
            <a:r>
              <a:rPr lang="en-US" dirty="0" err="1">
                <a:latin typeface="Arial" panose="020B0604020202020204" pitchFamily="34" charset="0"/>
                <a:cs typeface="Arial" panose="020B0604020202020204" pitchFamily="34" charset="0"/>
              </a:rPr>
              <a:t>challening</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No consensus on the best way to obtain samples</a:t>
            </a:r>
          </a:p>
          <a:p>
            <a:r>
              <a:rPr lang="en-US" dirty="0">
                <a:latin typeface="Arial" panose="020B0604020202020204" pitchFamily="34" charset="0"/>
                <a:cs typeface="Arial" panose="020B0604020202020204" pitchFamily="34" charset="0"/>
              </a:rPr>
              <a:t>Swab Cultures Benefits: easy and cost effective</a:t>
            </a:r>
          </a:p>
          <a:p>
            <a:r>
              <a:rPr lang="en-US" dirty="0">
                <a:latin typeface="Arial" panose="020B0604020202020204" pitchFamily="34" charset="0"/>
                <a:cs typeface="Arial" panose="020B0604020202020204" pitchFamily="34" charset="0"/>
              </a:rPr>
              <a:t>Swab Culture Issues: contamination, decreased volume</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229879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97D-2E71-55B4-A77B-6089D60F2A9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Methods</a:t>
            </a:r>
          </a:p>
        </p:txBody>
      </p:sp>
      <p:sp>
        <p:nvSpPr>
          <p:cNvPr id="3" name="Content Placeholder 2">
            <a:extLst>
              <a:ext uri="{FF2B5EF4-FFF2-40B4-BE49-F238E27FC236}">
                <a16:creationId xmlns:a16="http://schemas.microsoft.com/office/drawing/2014/main" id="{52E7E1F4-BDB4-3BD3-FC14-0B7D89210087}"/>
              </a:ext>
            </a:extLst>
          </p:cNvPr>
          <p:cNvSpPr>
            <a:spLocks noGrp="1"/>
          </p:cNvSpPr>
          <p:nvPr>
            <p:ph idx="1"/>
          </p:nvPr>
        </p:nvSpPr>
        <p:spPr/>
        <p:txBody>
          <a:bodyPr vert="horz" lIns="91440" tIns="45720" rIns="91440" bIns="45720" rtlCol="0" anchor="t">
            <a:normAutofit/>
          </a:bodyPr>
          <a:lstStyle/>
          <a:p>
            <a:r>
              <a:rPr lang="en-US" dirty="0">
                <a:latin typeface="Arial" panose="020B0604020202020204" pitchFamily="34" charset="0"/>
                <a:cs typeface="Arial" panose="020B0604020202020204" pitchFamily="34" charset="0"/>
              </a:rPr>
              <a:t>Prospective study, 117 revision arthroplasties from 2011-2012.</a:t>
            </a:r>
          </a:p>
          <a:p>
            <a:r>
              <a:rPr lang="en-US" dirty="0">
                <a:latin typeface="Arial" panose="020B0604020202020204" pitchFamily="34" charset="0"/>
                <a:cs typeface="Arial" panose="020B0604020202020204" pitchFamily="34" charset="0"/>
              </a:rPr>
              <a:t>74 total hip and 43 total knee revisions.</a:t>
            </a:r>
          </a:p>
          <a:p>
            <a:r>
              <a:rPr lang="en-US" dirty="0">
                <a:latin typeface="Arial" panose="020B0604020202020204" pitchFamily="34" charset="0"/>
                <a:cs typeface="Arial" panose="020B0604020202020204" pitchFamily="34" charset="0"/>
              </a:rPr>
              <a:t>30 septic, 87 aseptic revisions.</a:t>
            </a:r>
          </a:p>
          <a:p>
            <a:r>
              <a:rPr lang="en-US" dirty="0">
                <a:latin typeface="Arial" panose="020B0604020202020204" pitchFamily="34" charset="0"/>
                <a:cs typeface="Arial" panose="020B0604020202020204" pitchFamily="34" charset="0"/>
              </a:rPr>
              <a:t>Modified MSIS criteria (pre-2019) were used to dx PJI </a:t>
            </a:r>
          </a:p>
          <a:p>
            <a:r>
              <a:rPr lang="en-US" dirty="0">
                <a:latin typeface="Arial" panose="020B0604020202020204" pitchFamily="34" charset="0"/>
                <a:cs typeface="Arial" panose="020B0604020202020204" pitchFamily="34" charset="0"/>
              </a:rPr>
              <a:t>3 tissue and 3 swab samples collected.</a:t>
            </a:r>
          </a:p>
          <a:p>
            <a:r>
              <a:rPr lang="en-US" dirty="0">
                <a:latin typeface="Arial" panose="020B0604020202020204" pitchFamily="34" charset="0"/>
                <a:cs typeface="Arial" panose="020B0604020202020204" pitchFamily="34" charset="0"/>
              </a:rPr>
              <a:t>Results of cultures: Sensitivity, Specificity, PPV, NPV</a:t>
            </a:r>
          </a:p>
          <a:p>
            <a:endParaRPr lang="en-US" dirty="0"/>
          </a:p>
          <a:p>
            <a:endParaRPr lang="en-US" dirty="0"/>
          </a:p>
        </p:txBody>
      </p:sp>
    </p:spTree>
    <p:extLst>
      <p:ext uri="{BB962C8B-B14F-4D97-AF65-F5344CB8AC3E}">
        <p14:creationId xmlns:p14="http://schemas.microsoft.com/office/powerpoint/2010/main" val="186915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a:bodyPr>
          <a:lstStyle/>
          <a:p>
            <a:pPr>
              <a:lnSpc>
                <a:spcPct val="100000"/>
              </a:lnSpc>
            </a:pPr>
            <a:r>
              <a:rPr lang="en-US" sz="3800" b="1" dirty="0">
                <a:latin typeface="Arial" panose="020B0604020202020204" pitchFamily="34" charset="0"/>
                <a:cs typeface="Arial" panose="020B0604020202020204" pitchFamily="34" charset="0"/>
              </a:rPr>
              <a:t>The 2018 Definition of Periprosthetic Hip and Knee Infection: An Evidence-Based and Validated Criteria </a:t>
            </a:r>
            <a:br>
              <a:rPr lang="en-US" sz="3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Javad </a:t>
            </a:r>
            <a:r>
              <a:rPr lang="en-US" sz="2800" dirty="0" err="1">
                <a:latin typeface="Arial" panose="020B0604020202020204" pitchFamily="34" charset="0"/>
                <a:cs typeface="Arial" panose="020B0604020202020204" pitchFamily="34" charset="0"/>
              </a:rPr>
              <a:t>Parvizi</a:t>
            </a:r>
            <a:r>
              <a:rPr lang="en-US" sz="2800" dirty="0">
                <a:latin typeface="Arial" panose="020B0604020202020204" pitchFamily="34" charset="0"/>
                <a:cs typeface="Arial" panose="020B0604020202020204" pitchFamily="34" charset="0"/>
              </a:rPr>
              <a:t>, MD, Timothy L. Tan, MD, Karan Goswami, MD, Carlos Higuera, MD, Craig Della Valle, MD, Antonia F. Chen, MD, MBA, Noam </a:t>
            </a:r>
            <a:r>
              <a:rPr lang="en-US" sz="2800" dirty="0" err="1">
                <a:latin typeface="Arial" panose="020B0604020202020204" pitchFamily="34" charset="0"/>
                <a:cs typeface="Arial" panose="020B0604020202020204" pitchFamily="34" charset="0"/>
              </a:rPr>
              <a:t>Shohat</a:t>
            </a:r>
            <a:r>
              <a:rPr lang="en-US" sz="2800" dirty="0">
                <a:latin typeface="Arial" panose="020B0604020202020204" pitchFamily="34" charset="0"/>
                <a:cs typeface="Arial" panose="020B0604020202020204" pitchFamily="34" charset="0"/>
              </a:rPr>
              <a:t>, MD</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Journal of Arthroplasty 2018</a:t>
            </a:r>
            <a:br>
              <a:rPr lang="en-US" sz="3800" dirty="0">
                <a:latin typeface="+mn-lt"/>
              </a:rPr>
            </a:br>
            <a:endParaRPr lang="en-US" sz="3800" dirty="0">
              <a:latin typeface="+mn-lt"/>
            </a:endParaRPr>
          </a:p>
        </p:txBody>
      </p:sp>
    </p:spTree>
    <p:extLst>
      <p:ext uri="{BB962C8B-B14F-4D97-AF65-F5344CB8AC3E}">
        <p14:creationId xmlns:p14="http://schemas.microsoft.com/office/powerpoint/2010/main" val="3459324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97D-2E71-55B4-A77B-6089D60F2A9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Results</a:t>
            </a:r>
          </a:p>
        </p:txBody>
      </p:sp>
      <p:sp>
        <p:nvSpPr>
          <p:cNvPr id="3" name="Content Placeholder 2">
            <a:extLst>
              <a:ext uri="{FF2B5EF4-FFF2-40B4-BE49-F238E27FC236}">
                <a16:creationId xmlns:a16="http://schemas.microsoft.com/office/drawing/2014/main" id="{52E7E1F4-BDB4-3BD3-FC14-0B7D89210087}"/>
              </a:ext>
            </a:extLst>
          </p:cNvPr>
          <p:cNvSpPr>
            <a:spLocks noGrp="1"/>
          </p:cNvSpPr>
          <p:nvPr>
            <p:ph idx="1"/>
          </p:nvPr>
        </p:nvSpPr>
        <p:spPr>
          <a:xfrm>
            <a:off x="838200" y="1750366"/>
            <a:ext cx="10515600" cy="4351338"/>
          </a:xfrm>
        </p:spPr>
        <p:txBody>
          <a:bodyPr vert="horz" lIns="91440" tIns="45720" rIns="91440" bIns="45720" rtlCol="0" anchor="t">
            <a:normAutofit/>
          </a:bodyPr>
          <a:lstStyle/>
          <a:p>
            <a:r>
              <a:rPr lang="en-US" dirty="0">
                <a:latin typeface="Arial" panose="020B0604020202020204" pitchFamily="34" charset="0"/>
                <a:cs typeface="Arial" panose="020B0604020202020204" pitchFamily="34" charset="0"/>
              </a:rPr>
              <a:t>More false positives and false negatives in culture swabs</a:t>
            </a:r>
          </a:p>
          <a:p>
            <a:r>
              <a:rPr lang="en-US" b="1" dirty="0">
                <a:latin typeface="Arial" panose="020B0604020202020204" pitchFamily="34" charset="0"/>
                <a:cs typeface="Arial" panose="020B0604020202020204" pitchFamily="34" charset="0"/>
              </a:rPr>
              <a:t>Sensitivity, specificity, PPV, NPV higher for tissue culture</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Positive tissue culture associated with true diagnosis of PJI compared to swab</a:t>
            </a:r>
          </a:p>
          <a:p>
            <a:r>
              <a:rPr lang="en-US" dirty="0">
                <a:latin typeface="Arial" panose="020B0604020202020204" pitchFamily="34" charset="0"/>
                <a:cs typeface="Arial" panose="020B0604020202020204" pitchFamily="34" charset="0"/>
              </a:rPr>
              <a:t>Most common pathogens grown</a:t>
            </a:r>
          </a:p>
        </p:txBody>
      </p:sp>
      <p:pic>
        <p:nvPicPr>
          <p:cNvPr id="5" name="Picture 4">
            <a:extLst>
              <a:ext uri="{FF2B5EF4-FFF2-40B4-BE49-F238E27FC236}">
                <a16:creationId xmlns:a16="http://schemas.microsoft.com/office/drawing/2014/main" id="{5FB78DA8-AACF-9B49-60A6-7AD7E1219212}"/>
              </a:ext>
            </a:extLst>
          </p:cNvPr>
          <p:cNvPicPr>
            <a:picLocks noChangeAspect="1"/>
          </p:cNvPicPr>
          <p:nvPr/>
        </p:nvPicPr>
        <p:blipFill>
          <a:blip r:embed="rId3"/>
          <a:stretch>
            <a:fillRect/>
          </a:stretch>
        </p:blipFill>
        <p:spPr>
          <a:xfrm>
            <a:off x="1443126" y="4338178"/>
            <a:ext cx="8991054" cy="2154697"/>
          </a:xfrm>
          <a:prstGeom prst="rect">
            <a:avLst/>
          </a:prstGeom>
        </p:spPr>
      </p:pic>
    </p:spTree>
    <p:extLst>
      <p:ext uri="{BB962C8B-B14F-4D97-AF65-F5344CB8AC3E}">
        <p14:creationId xmlns:p14="http://schemas.microsoft.com/office/powerpoint/2010/main" val="2726835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97D-2E71-55B4-A77B-6089D60F2A9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52E7E1F4-BDB4-3BD3-FC14-0B7D89210087}"/>
              </a:ext>
            </a:extLst>
          </p:cNvPr>
          <p:cNvSpPr>
            <a:spLocks noGrp="1"/>
          </p:cNvSpPr>
          <p:nvPr>
            <p:ph idx="1"/>
          </p:nvPr>
        </p:nvSpPr>
        <p:spPr>
          <a:xfrm>
            <a:off x="838200" y="1825625"/>
            <a:ext cx="10515600" cy="3260079"/>
          </a:xfrm>
        </p:spPr>
        <p:txBody>
          <a:bodyPr vert="horz" lIns="91440" tIns="45720" rIns="91440" bIns="45720" rtlCol="0" anchor="t">
            <a:normAutofit/>
          </a:bodyPr>
          <a:lstStyle/>
          <a:p>
            <a:r>
              <a:rPr lang="en-US" b="1" dirty="0">
                <a:latin typeface="Arial" panose="020B0604020202020204" pitchFamily="34" charset="0"/>
                <a:cs typeface="Arial" panose="020B0604020202020204" pitchFamily="34" charset="0"/>
              </a:rPr>
              <a:t>Periprosthetic tissue cultures are better at identifying microorganisms compared to swab cultures</a:t>
            </a:r>
          </a:p>
          <a:p>
            <a:r>
              <a:rPr lang="en-US" dirty="0">
                <a:latin typeface="Arial" panose="020B0604020202020204" pitchFamily="34" charset="0"/>
                <a:cs typeface="Arial" panose="020B0604020202020204" pitchFamily="34" charset="0"/>
              </a:rPr>
              <a:t>Limitations: </a:t>
            </a:r>
          </a:p>
          <a:p>
            <a:pPr lvl="1"/>
            <a:r>
              <a:rPr lang="en-US" dirty="0">
                <a:latin typeface="Arial" panose="020B0604020202020204" pitchFamily="34" charset="0"/>
                <a:cs typeface="Arial" panose="020B0604020202020204" pitchFamily="34" charset="0"/>
              </a:rPr>
              <a:t>Cultured for 5 days, possible inflation of false negatives, truly aseptic, no consensus definition of PJI</a:t>
            </a:r>
          </a:p>
          <a:p>
            <a:r>
              <a:rPr lang="en-US" dirty="0">
                <a:latin typeface="Arial" panose="020B0604020202020204" pitchFamily="34" charset="0"/>
                <a:cs typeface="Arial" panose="020B0604020202020204" pitchFamily="34" charset="0"/>
              </a:rPr>
              <a:t>Future: Cost effectiveness and efficiency of diagnostic methods</a:t>
            </a:r>
          </a:p>
        </p:txBody>
      </p:sp>
    </p:spTree>
    <p:extLst>
      <p:ext uri="{BB962C8B-B14F-4D97-AF65-F5344CB8AC3E}">
        <p14:creationId xmlns:p14="http://schemas.microsoft.com/office/powerpoint/2010/main" val="2753628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9799-571F-5547-C11F-2F1BCF9332E6}"/>
              </a:ext>
            </a:extLst>
          </p:cNvPr>
          <p:cNvSpPr>
            <a:spLocks noGrp="1"/>
          </p:cNvSpPr>
          <p:nvPr>
            <p:ph type="ctrTitle"/>
          </p:nvPr>
        </p:nvSpPr>
        <p:spPr>
          <a:xfrm>
            <a:off x="1524000" y="1932341"/>
            <a:ext cx="9144000" cy="2387600"/>
          </a:xfrm>
        </p:spPr>
        <p:txBody>
          <a:bodyPr>
            <a:normAutofit fontScale="90000"/>
          </a:bodyPr>
          <a:lstStyle/>
          <a:p>
            <a:pPr algn="l"/>
            <a:r>
              <a:rPr lang="en-US" b="1" dirty="0">
                <a:latin typeface="Arial" panose="020B0604020202020204" pitchFamily="34" charset="0"/>
                <a:cs typeface="Arial" panose="020B0604020202020204" pitchFamily="34" charset="0"/>
              </a:rPr>
              <a:t>Increased risk of PJI following primary TKA/THA with the use of alternative antibiotics to cefazolin</a:t>
            </a:r>
            <a:endParaRPr lang="en-US"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4CE2C20-8827-CDE3-5C22-684AC1BC9CDA}"/>
              </a:ext>
            </a:extLst>
          </p:cNvPr>
          <p:cNvSpPr>
            <a:spLocks noGrp="1"/>
          </p:cNvSpPr>
          <p:nvPr>
            <p:ph type="subTitle" idx="1"/>
          </p:nvPr>
        </p:nvSpPr>
        <p:spPr>
          <a:xfrm>
            <a:off x="1524000" y="4392966"/>
            <a:ext cx="10000074" cy="1655762"/>
          </a:xfrm>
        </p:spPr>
        <p:txBody>
          <a:bodyPr vert="horz" lIns="91440" tIns="45720" rIns="91440" bIns="45720" rtlCol="0" anchor="t">
            <a:normAutofit/>
          </a:bodyPr>
          <a:lstStyle/>
          <a:p>
            <a:pPr marL="228600" indent="-228600" algn="l">
              <a:buChar char="•"/>
            </a:pPr>
            <a:r>
              <a:rPr lang="en-US" sz="2800" dirty="0" err="1">
                <a:latin typeface="Arial" panose="020B0604020202020204" pitchFamily="34" charset="0"/>
                <a:cs typeface="Arial" panose="020B0604020202020204" pitchFamily="34" charset="0"/>
              </a:rPr>
              <a:t>Wyles</a:t>
            </a:r>
            <a:r>
              <a:rPr lang="en-US" sz="2800" dirty="0">
                <a:latin typeface="Arial" panose="020B0604020202020204" pitchFamily="34" charset="0"/>
                <a:cs typeface="Arial" panose="020B0604020202020204" pitchFamily="34" charset="0"/>
              </a:rPr>
              <a:t> et al (Mayo), JBJS 2019</a:t>
            </a:r>
            <a:endParaRPr lang="en-US" dirty="0">
              <a:latin typeface="Arial" panose="020B0604020202020204" pitchFamily="34" charset="0"/>
              <a:cs typeface="Arial" panose="020B0604020202020204" pitchFamily="34" charset="0"/>
            </a:endParaRPr>
          </a:p>
          <a:p>
            <a:pPr marL="228600" indent="-228600" algn="l">
              <a:buChar char="•"/>
            </a:pPr>
            <a:r>
              <a:rPr lang="en-US" sz="2800" dirty="0">
                <a:latin typeface="Arial" panose="020B0604020202020204" pitchFamily="34" charset="0"/>
                <a:cs typeface="Arial" panose="020B0604020202020204" pitchFamily="34" charset="0"/>
              </a:rPr>
              <a:t>Retrospective cohort of 29.6k TJAs done at single institution </a:t>
            </a:r>
          </a:p>
        </p:txBody>
      </p:sp>
    </p:spTree>
    <p:extLst>
      <p:ext uri="{BB962C8B-B14F-4D97-AF65-F5344CB8AC3E}">
        <p14:creationId xmlns:p14="http://schemas.microsoft.com/office/powerpoint/2010/main" val="417248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97D-2E71-55B4-A77B-6089D60F2A9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Background</a:t>
            </a:r>
          </a:p>
        </p:txBody>
      </p:sp>
      <p:sp>
        <p:nvSpPr>
          <p:cNvPr id="3" name="Content Placeholder 2">
            <a:extLst>
              <a:ext uri="{FF2B5EF4-FFF2-40B4-BE49-F238E27FC236}">
                <a16:creationId xmlns:a16="http://schemas.microsoft.com/office/drawing/2014/main" id="{52E7E1F4-BDB4-3BD3-FC14-0B7D89210087}"/>
              </a:ext>
            </a:extLst>
          </p:cNvPr>
          <p:cNvSpPr>
            <a:spLocks noGrp="1"/>
          </p:cNvSpPr>
          <p:nvPr>
            <p:ph idx="1"/>
          </p:nvPr>
        </p:nvSpPr>
        <p:spPr/>
        <p:txBody>
          <a:bodyPr vert="horz" lIns="91440" tIns="45720" rIns="91440" bIns="45720" rtlCol="0" anchor="t">
            <a:normAutofit fontScale="92500"/>
          </a:bodyPr>
          <a:lstStyle/>
          <a:p>
            <a:r>
              <a:rPr lang="en-US" dirty="0">
                <a:latin typeface="Arial" panose="020B0604020202020204" pitchFamily="34" charset="0"/>
                <a:cs typeface="Arial" panose="020B0604020202020204" pitchFamily="34" charset="0"/>
              </a:rPr>
              <a:t>Cefazolin/</a:t>
            </a:r>
            <a:r>
              <a:rPr lang="en-US" dirty="0" err="1">
                <a:latin typeface="Arial" panose="020B0604020202020204" pitchFamily="34" charset="0"/>
                <a:cs typeface="Arial" panose="020B0604020202020204" pitchFamily="34" charset="0"/>
              </a:rPr>
              <a:t>cephlosporin</a:t>
            </a:r>
            <a:r>
              <a:rPr lang="en-US" dirty="0">
                <a:latin typeface="Arial" panose="020B0604020202020204" pitchFamily="34" charset="0"/>
                <a:cs typeface="Arial" panose="020B0604020202020204" pitchFamily="34" charset="0"/>
              </a:rPr>
              <a:t> prophylaxis for TKA and THA.</a:t>
            </a:r>
          </a:p>
          <a:p>
            <a:r>
              <a:rPr lang="en-US" dirty="0">
                <a:latin typeface="Arial" panose="020B0604020202020204" pitchFamily="34" charset="0"/>
                <a:cs typeface="Arial" panose="020B0604020202020204" pitchFamily="34" charset="0"/>
              </a:rPr>
              <a:t>Minimal side effects, excellent coverage for organisms seen in PJIs</a:t>
            </a:r>
          </a:p>
          <a:p>
            <a:r>
              <a:rPr lang="en-US" dirty="0">
                <a:latin typeface="Arial" panose="020B0604020202020204" pitchFamily="34" charset="0"/>
                <a:cs typeface="Arial" panose="020B0604020202020204" pitchFamily="34" charset="0"/>
              </a:rPr>
              <a:t>Vancomycin or clindamycin are alternatives in case of allergy or MRSA (vancomycin)</a:t>
            </a:r>
          </a:p>
          <a:p>
            <a:r>
              <a:rPr lang="en-US" dirty="0">
                <a:latin typeface="Arial" panose="020B0604020202020204" pitchFamily="34" charset="0"/>
                <a:cs typeface="Arial" panose="020B0604020202020204" pitchFamily="34" charset="0"/>
              </a:rPr>
              <a:t>Cross reactivity between penicillin and cephalosporin in small, but higher than non-penicillin reactors </a:t>
            </a:r>
          </a:p>
          <a:p>
            <a:r>
              <a:rPr lang="en-US" dirty="0">
                <a:latin typeface="Arial" panose="020B0604020202020204" pitchFamily="34" charset="0"/>
                <a:cs typeface="Arial" panose="020B0604020202020204" pitchFamily="34" charset="0"/>
              </a:rPr>
              <a:t>Retrospective Cohort:</a:t>
            </a:r>
          </a:p>
          <a:p>
            <a:pPr lvl="1"/>
            <a:r>
              <a:rPr lang="en-US" dirty="0">
                <a:latin typeface="Arial" panose="020B0604020202020204" pitchFamily="34" charset="0"/>
                <a:cs typeface="Arial" panose="020B0604020202020204" pitchFamily="34" charset="0"/>
              </a:rPr>
              <a:t>Characterize </a:t>
            </a:r>
            <a:r>
              <a:rPr lang="en-US" dirty="0" err="1">
                <a:latin typeface="Arial" panose="020B0604020202020204" pitchFamily="34" charset="0"/>
                <a:cs typeface="Arial" panose="020B0604020202020204" pitchFamily="34" charset="0"/>
              </a:rPr>
              <a:t>abx</a:t>
            </a:r>
            <a:r>
              <a:rPr lang="en-US" dirty="0">
                <a:latin typeface="Arial" panose="020B0604020202020204" pitchFamily="34" charset="0"/>
                <a:cs typeface="Arial" panose="020B0604020202020204" pitchFamily="34" charset="0"/>
              </a:rPr>
              <a:t> choices for perioperative prophylaxis of primary THA/TKA</a:t>
            </a:r>
          </a:p>
          <a:p>
            <a:pPr lvl="1"/>
            <a:r>
              <a:rPr lang="en-US" dirty="0">
                <a:latin typeface="Arial" panose="020B0604020202020204" pitchFamily="34" charset="0"/>
                <a:cs typeface="Arial" panose="020B0604020202020204" pitchFamily="34" charset="0"/>
              </a:rPr>
              <a:t>Assess efficacy of preoperative antibiotic allergy testing</a:t>
            </a:r>
          </a:p>
          <a:p>
            <a:pPr lvl="1"/>
            <a:r>
              <a:rPr lang="en-US" dirty="0">
                <a:latin typeface="Arial" panose="020B0604020202020204" pitchFamily="34" charset="0"/>
                <a:cs typeface="Arial" panose="020B0604020202020204" pitchFamily="34" charset="0"/>
              </a:rPr>
              <a:t>Determine rates of PJI based on </a:t>
            </a:r>
            <a:r>
              <a:rPr lang="en-US" dirty="0" err="1">
                <a:latin typeface="Arial" panose="020B0604020202020204" pitchFamily="34" charset="0"/>
                <a:cs typeface="Arial" panose="020B0604020202020204" pitchFamily="34" charset="0"/>
              </a:rPr>
              <a:t>periop</a:t>
            </a:r>
            <a:r>
              <a:rPr lang="en-US" dirty="0">
                <a:latin typeface="Arial" panose="020B0604020202020204" pitchFamily="34" charset="0"/>
                <a:cs typeface="Arial" panose="020B0604020202020204" pitchFamily="34" charset="0"/>
              </a:rPr>
              <a:t> antibiotic</a:t>
            </a:r>
          </a:p>
          <a:p>
            <a:endParaRPr lang="en-US" dirty="0"/>
          </a:p>
        </p:txBody>
      </p:sp>
    </p:spTree>
    <p:extLst>
      <p:ext uri="{BB962C8B-B14F-4D97-AF65-F5344CB8AC3E}">
        <p14:creationId xmlns:p14="http://schemas.microsoft.com/office/powerpoint/2010/main" val="1086479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97D-2E71-55B4-A77B-6089D60F2A9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Methods</a:t>
            </a:r>
          </a:p>
        </p:txBody>
      </p:sp>
      <p:sp>
        <p:nvSpPr>
          <p:cNvPr id="3" name="Content Placeholder 2">
            <a:extLst>
              <a:ext uri="{FF2B5EF4-FFF2-40B4-BE49-F238E27FC236}">
                <a16:creationId xmlns:a16="http://schemas.microsoft.com/office/drawing/2014/main" id="{52E7E1F4-BDB4-3BD3-FC14-0B7D89210087}"/>
              </a:ext>
            </a:extLst>
          </p:cNvPr>
          <p:cNvSpPr>
            <a:spLocks noGrp="1"/>
          </p:cNvSpPr>
          <p:nvPr>
            <p:ph idx="1"/>
          </p:nvPr>
        </p:nvSpPr>
        <p:spPr/>
        <p:txBody>
          <a:bodyPr vert="horz" lIns="91440" tIns="45720" rIns="91440" bIns="45720" rtlCol="0" anchor="t">
            <a:normAutofit fontScale="92500"/>
          </a:bodyPr>
          <a:lstStyle/>
          <a:p>
            <a:r>
              <a:rPr lang="en-US" dirty="0">
                <a:latin typeface="Arial" panose="020B0604020202020204" pitchFamily="34" charset="0"/>
                <a:cs typeface="Arial" panose="020B0604020202020204" pitchFamily="34" charset="0"/>
              </a:rPr>
              <a:t>Retrospective review of 29.6k THA/TKA (22.7k patients) between 2004-2017</a:t>
            </a:r>
          </a:p>
          <a:p>
            <a:r>
              <a:rPr lang="en-US" dirty="0">
                <a:latin typeface="Arial" panose="020B0604020202020204" pitchFamily="34" charset="0"/>
                <a:cs typeface="Arial" panose="020B0604020202020204" pitchFamily="34" charset="0"/>
              </a:rPr>
              <a:t>Allergy Testing Registry data was available for 2.5k pts (11.5%)</a:t>
            </a:r>
          </a:p>
          <a:p>
            <a:r>
              <a:rPr lang="en-US" dirty="0">
                <a:latin typeface="Arial" panose="020B0604020202020204" pitchFamily="34" charset="0"/>
                <a:cs typeface="Arial" panose="020B0604020202020204" pitchFamily="34" charset="0"/>
              </a:rPr>
              <a:t>Database data were combined to evaluate allergy consultation outcomes, perioperative antibiosis, and infection free survivorship </a:t>
            </a:r>
          </a:p>
          <a:p>
            <a:r>
              <a:rPr lang="en-US" dirty="0">
                <a:latin typeface="Arial" panose="020B0604020202020204" pitchFamily="34" charset="0"/>
                <a:cs typeface="Arial" panose="020B0604020202020204" pitchFamily="34" charset="0"/>
              </a:rPr>
              <a:t>PJI was documented as a complication by third-party reviewers if </a:t>
            </a:r>
            <a:r>
              <a:rPr lang="en-US" dirty="0" err="1">
                <a:latin typeface="Arial" panose="020B0604020202020204" pitchFamily="34" charset="0"/>
                <a:cs typeface="Arial" panose="020B0604020202020204" pitchFamily="34" charset="0"/>
              </a:rPr>
              <a:t>pt</a:t>
            </a:r>
            <a:r>
              <a:rPr lang="en-US" dirty="0">
                <a:latin typeface="Arial" panose="020B0604020202020204" pitchFamily="34" charset="0"/>
                <a:cs typeface="Arial" panose="020B0604020202020204" pitchFamily="34" charset="0"/>
              </a:rPr>
              <a:t> diagnosed with PJI by physician or has a documented positive culture from intraoperative or aspirated synovial fluid specimen </a:t>
            </a:r>
          </a:p>
          <a:p>
            <a:r>
              <a:rPr lang="en-US" dirty="0">
                <a:latin typeface="Arial" panose="020B0604020202020204" pitchFamily="34" charset="0"/>
                <a:cs typeface="Arial" panose="020B0604020202020204" pitchFamily="34" charset="0"/>
              </a:rPr>
              <a:t>MRSA colonization was determined based on preoperative nasal swab culture results </a:t>
            </a:r>
          </a:p>
          <a:p>
            <a:endParaRPr lang="en-US" dirty="0">
              <a:cs typeface="Calibri"/>
            </a:endParaRPr>
          </a:p>
        </p:txBody>
      </p:sp>
    </p:spTree>
    <p:extLst>
      <p:ext uri="{BB962C8B-B14F-4D97-AF65-F5344CB8AC3E}">
        <p14:creationId xmlns:p14="http://schemas.microsoft.com/office/powerpoint/2010/main" val="3851343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97D-2E71-55B4-A77B-6089D60F2A9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Results</a:t>
            </a:r>
          </a:p>
        </p:txBody>
      </p:sp>
      <p:sp>
        <p:nvSpPr>
          <p:cNvPr id="3" name="Content Placeholder 2">
            <a:extLst>
              <a:ext uri="{FF2B5EF4-FFF2-40B4-BE49-F238E27FC236}">
                <a16:creationId xmlns:a16="http://schemas.microsoft.com/office/drawing/2014/main" id="{52E7E1F4-BDB4-3BD3-FC14-0B7D89210087}"/>
              </a:ext>
            </a:extLst>
          </p:cNvPr>
          <p:cNvSpPr>
            <a:spLocks noGrp="1"/>
          </p:cNvSpPr>
          <p:nvPr>
            <p:ph idx="1"/>
          </p:nvPr>
        </p:nvSpPr>
        <p:spPr/>
        <p:txBody>
          <a:bodyPr vert="horz" lIns="91440" tIns="45720" rIns="91440" bIns="45720" rtlCol="0" anchor="t">
            <a:normAutofit fontScale="92500" lnSpcReduction="10000"/>
          </a:bodyPr>
          <a:lstStyle/>
          <a:p>
            <a:r>
              <a:rPr lang="en-US" dirty="0">
                <a:latin typeface="Arial" panose="020B0604020202020204" pitchFamily="34" charset="0"/>
                <a:cs typeface="Arial" panose="020B0604020202020204" pitchFamily="34" charset="0"/>
              </a:rPr>
              <a:t>28,174 (94.9%) of arthroplasties received Cefazolin, 1,521 (5.1%) received non-cefazolin </a:t>
            </a:r>
            <a:r>
              <a:rPr lang="en-US" dirty="0" err="1">
                <a:latin typeface="Arial" panose="020B0604020202020204" pitchFamily="34" charset="0"/>
                <a:cs typeface="Arial" panose="020B0604020202020204" pitchFamily="34" charset="0"/>
              </a:rPr>
              <a:t>abx</a:t>
            </a:r>
            <a:r>
              <a:rPr lang="en-US" dirty="0">
                <a:latin typeface="Arial" panose="020B0604020202020204" pitchFamily="34" charset="0"/>
                <a:cs typeface="Arial" panose="020B0604020202020204" pitchFamily="34" charset="0"/>
              </a:rPr>
              <a:t> (primarily </a:t>
            </a:r>
            <a:r>
              <a:rPr lang="en-US" dirty="0" err="1">
                <a:latin typeface="Arial" panose="020B0604020202020204" pitchFamily="34" charset="0"/>
                <a:cs typeface="Arial" panose="020B0604020202020204" pitchFamily="34" charset="0"/>
              </a:rPr>
              <a:t>vanc</a:t>
            </a:r>
            <a:r>
              <a:rPr lang="en-US" dirty="0">
                <a:latin typeface="Arial" panose="020B0604020202020204" pitchFamily="34" charset="0"/>
                <a:cs typeface="Arial" panose="020B0604020202020204" pitchFamily="34" charset="0"/>
              </a:rPr>
              <a:t> or </a:t>
            </a:r>
            <a:r>
              <a:rPr lang="en-US" dirty="0" err="1">
                <a:latin typeface="Arial" panose="020B0604020202020204" pitchFamily="34" charset="0"/>
                <a:cs typeface="Arial" panose="020B0604020202020204" pitchFamily="34" charset="0"/>
              </a:rPr>
              <a:t>cinda</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Positive MRSA colonization was more frequent in TJA receiving non-cefazolin </a:t>
            </a:r>
            <a:r>
              <a:rPr lang="en-US" dirty="0" err="1">
                <a:latin typeface="Arial" panose="020B0604020202020204" pitchFamily="34" charset="0"/>
                <a:cs typeface="Arial" panose="020B0604020202020204" pitchFamily="34" charset="0"/>
              </a:rPr>
              <a:t>abx</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Infection free survivorship was higher in the cefazolin group vs non-cefazolin group at all time points out to 10 years </a:t>
            </a:r>
          </a:p>
          <a:p>
            <a:r>
              <a:rPr lang="en-US" dirty="0">
                <a:latin typeface="Arial" panose="020B0604020202020204" pitchFamily="34" charset="0"/>
                <a:cs typeface="Arial" panose="020B0604020202020204" pitchFamily="34" charset="0"/>
              </a:rPr>
              <a:t>Increased rate of PJI observed in non-cefazolin group was not attributable to high MRSA colonization prevalence as none of the 38 PJI grew MRSA on culture </a:t>
            </a:r>
          </a:p>
          <a:p>
            <a:r>
              <a:rPr lang="en-US" dirty="0">
                <a:latin typeface="Arial" panose="020B0604020202020204" pitchFamily="34" charset="0"/>
                <a:cs typeface="Arial" panose="020B0604020202020204" pitchFamily="34" charset="0"/>
              </a:rPr>
              <a:t>Allergy consultation increased proportion of patients receiving Cefazolin by 27%.</a:t>
            </a:r>
          </a:p>
          <a:p>
            <a:endParaRPr lang="en-US" dirty="0"/>
          </a:p>
        </p:txBody>
      </p:sp>
    </p:spTree>
    <p:extLst>
      <p:ext uri="{BB962C8B-B14F-4D97-AF65-F5344CB8AC3E}">
        <p14:creationId xmlns:p14="http://schemas.microsoft.com/office/powerpoint/2010/main" val="4205183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97D-2E71-55B4-A77B-6089D60F2A9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52E7E1F4-BDB4-3BD3-FC14-0B7D89210087}"/>
              </a:ext>
            </a:extLst>
          </p:cNvPr>
          <p:cNvSpPr>
            <a:spLocks noGrp="1"/>
          </p:cNvSpPr>
          <p:nvPr>
            <p:ph idx="1"/>
          </p:nvPr>
        </p:nvSpPr>
        <p:spPr/>
        <p:txBody>
          <a:bodyPr vert="horz" lIns="91440" tIns="45720" rIns="91440" bIns="45720" rtlCol="0" anchor="t">
            <a:normAutofit fontScale="92500" lnSpcReduction="20000"/>
          </a:bodyPr>
          <a:lstStyle/>
          <a:p>
            <a:r>
              <a:rPr lang="en-US" dirty="0">
                <a:latin typeface="Arial" panose="020B0604020202020204" pitchFamily="34" charset="0"/>
                <a:cs typeface="Arial" panose="020B0604020202020204" pitchFamily="34" charset="0"/>
              </a:rPr>
              <a:t>Lower rates of PJIs when Cefazolin was used for surgical prophylaxis in primary TKA and THAs </a:t>
            </a:r>
          </a:p>
          <a:p>
            <a:r>
              <a:rPr lang="en-US" dirty="0">
                <a:latin typeface="Arial" panose="020B0604020202020204" pitchFamily="34" charset="0"/>
                <a:cs typeface="Arial" panose="020B0604020202020204" pitchFamily="34" charset="0"/>
              </a:rPr>
              <a:t>Preoperative allergy testing increased Cefazolin usage to over 80% of patients tested</a:t>
            </a:r>
          </a:p>
          <a:p>
            <a:r>
              <a:rPr lang="en-US" dirty="0">
                <a:latin typeface="Arial" panose="020B0604020202020204" pitchFamily="34" charset="0"/>
                <a:cs typeface="Arial" panose="020B0604020202020204" pitchFamily="34" charset="0"/>
              </a:rPr>
              <a:t>Authors recommend perioperative testing and clearance for all patient presenting with penicillin and cephalosporin allergies in effort to positively influence a modifiable risk factor for PJI (</a:t>
            </a:r>
            <a:r>
              <a:rPr lang="en-US" dirty="0" err="1">
                <a:latin typeface="Arial" panose="020B0604020202020204" pitchFamily="34" charset="0"/>
                <a:cs typeface="Arial" panose="020B0604020202020204" pitchFamily="34" charset="0"/>
              </a:rPr>
              <a:t>abx</a:t>
            </a:r>
            <a:r>
              <a:rPr lang="en-US" dirty="0">
                <a:latin typeface="Arial" panose="020B0604020202020204" pitchFamily="34" charset="0"/>
                <a:cs typeface="Arial" panose="020B0604020202020204" pitchFamily="34" charset="0"/>
              </a:rPr>
              <a:t> choice) </a:t>
            </a:r>
          </a:p>
          <a:p>
            <a:r>
              <a:rPr lang="en-US" dirty="0">
                <a:latin typeface="Arial" panose="020B0604020202020204" pitchFamily="34" charset="0"/>
                <a:cs typeface="Arial" panose="020B0604020202020204" pitchFamily="34" charset="0"/>
              </a:rPr>
              <a:t>Strengths: Large sample size, single institution with individual patient level data</a:t>
            </a:r>
          </a:p>
          <a:p>
            <a:r>
              <a:rPr lang="en-US" dirty="0">
                <a:latin typeface="Arial" panose="020B0604020202020204" pitchFamily="34" charset="0"/>
                <a:cs typeface="Arial" panose="020B0604020202020204" pitchFamily="34" charset="0"/>
              </a:rPr>
              <a:t>Limitations: Retrospective Cohort Study</a:t>
            </a:r>
          </a:p>
          <a:p>
            <a:pPr lvl="1"/>
            <a:r>
              <a:rPr lang="en-US" dirty="0">
                <a:latin typeface="Arial" panose="020B0604020202020204" pitchFamily="34" charset="0"/>
                <a:cs typeface="Arial" panose="020B0604020202020204" pitchFamily="34" charset="0"/>
              </a:rPr>
              <a:t>Unknown causative organism/susceptibilities in PJIs, unknown timing of administration of antibiotics, applying this data for other institutions who may be using other first-generation cephalosporin </a:t>
            </a:r>
            <a:r>
              <a:rPr lang="en-US" dirty="0" err="1">
                <a:latin typeface="Arial" panose="020B0604020202020204" pitchFamily="34" charset="0"/>
                <a:cs typeface="Arial" panose="020B0604020202020204" pitchFamily="34" charset="0"/>
              </a:rPr>
              <a:t>ppx</a:t>
            </a:r>
            <a:endParaRPr lang="en-US" dirty="0">
              <a:latin typeface="Arial" panose="020B0604020202020204" pitchFamily="34" charset="0"/>
              <a:cs typeface="Arial" panose="020B0604020202020204" pitchFamily="34" charset="0"/>
            </a:endParaRPr>
          </a:p>
          <a:p>
            <a:pPr marL="0" indent="0">
              <a:buNone/>
            </a:pPr>
            <a:endParaRPr lang="en-US" dirty="0">
              <a:cs typeface="Calibri"/>
            </a:endParaRPr>
          </a:p>
        </p:txBody>
      </p:sp>
    </p:spTree>
    <p:extLst>
      <p:ext uri="{BB962C8B-B14F-4D97-AF65-F5344CB8AC3E}">
        <p14:creationId xmlns:p14="http://schemas.microsoft.com/office/powerpoint/2010/main" val="172605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a:bodyPr>
          <a:lstStyle/>
          <a:p>
            <a:pPr algn="l">
              <a:lnSpc>
                <a:spcPct val="100000"/>
              </a:lnSpc>
            </a:pPr>
            <a:r>
              <a:rPr lang="en-US" sz="3800" b="1" u="sng" dirty="0">
                <a:latin typeface="Arial" panose="020B0604020202020204" pitchFamily="34" charset="0"/>
                <a:cs typeface="Arial" panose="020B0604020202020204" pitchFamily="34" charset="0"/>
              </a:rPr>
              <a:t>Background</a:t>
            </a:r>
            <a:r>
              <a:rPr lang="en-US" sz="3800" b="1" dirty="0">
                <a:latin typeface="Arial" panose="020B0604020202020204" pitchFamily="34" charset="0"/>
                <a:cs typeface="Arial" panose="020B0604020202020204" pitchFamily="34" charset="0"/>
              </a:rPr>
              <a:t> </a:t>
            </a:r>
            <a:br>
              <a:rPr lang="en-US" sz="3800"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Diagnosing PJI is difficult and there’s no “one-stop-shop” test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Previous MSIS endorsed consensus definition (2013) </a:t>
            </a:r>
            <a:r>
              <a:rPr lang="en-US" sz="2800" dirty="0">
                <a:latin typeface="Arial" panose="020B0604020202020204" pitchFamily="34" charset="0"/>
                <a:cs typeface="Arial" panose="020B0604020202020204" pitchFamily="34" charset="0"/>
                <a:sym typeface="Wingdings" pitchFamily="2" charset="2"/>
              </a:rPr>
              <a:t> sinus tract, 2 positive cultures, or 3/5 criteria – serum inflammatory markers, synovial cell count, PMNs, positive histology, and single culture positive </a:t>
            </a:r>
            <a:br>
              <a:rPr lang="en-US" sz="2800"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800" b="1" u="sng" dirty="0">
                <a:latin typeface="Arial" panose="020B0604020202020204" pitchFamily="34" charset="0"/>
                <a:cs typeface="Arial" panose="020B0604020202020204" pitchFamily="34" charset="0"/>
              </a:rPr>
              <a:t>Purpose: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1. Generate weight-adjusted scoring system for defining PJIs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2. Externally validate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3. Compare the new scoring system vs the previous </a:t>
            </a:r>
            <a:endParaRPr lang="en-US" sz="3800" b="1" dirty="0">
              <a:latin typeface="+mn-lt"/>
            </a:endParaRPr>
          </a:p>
        </p:txBody>
      </p:sp>
    </p:spTree>
    <p:extLst>
      <p:ext uri="{BB962C8B-B14F-4D97-AF65-F5344CB8AC3E}">
        <p14:creationId xmlns:p14="http://schemas.microsoft.com/office/powerpoint/2010/main" val="2920231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a:bodyPr>
          <a:lstStyle/>
          <a:p>
            <a:pPr algn="l">
              <a:lnSpc>
                <a:spcPct val="100000"/>
              </a:lnSpc>
            </a:pPr>
            <a:r>
              <a:rPr lang="en-US" sz="3800" b="1" u="sng" dirty="0">
                <a:latin typeface="Arial" panose="020B0604020202020204" pitchFamily="34" charset="0"/>
                <a:cs typeface="Arial" panose="020B0604020202020204" pitchFamily="34" charset="0"/>
              </a:rPr>
              <a:t>Methods</a:t>
            </a:r>
            <a:br>
              <a:rPr lang="en-US" sz="3800" b="1" dirty="0">
                <a:latin typeface="Arial" panose="020B0604020202020204" pitchFamily="34" charset="0"/>
                <a:cs typeface="Arial" panose="020B0604020202020204" pitchFamily="34" charset="0"/>
              </a:rPr>
            </a:br>
            <a:br>
              <a:rPr lang="en-US" sz="3800" b="1"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Retrospective review of all revision TKA and THA cases from 3 centers (2001-2016)</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Exclusions: no serum labs, no aspiration, acute PJIs, did not meet MSIS major criteria</a:t>
            </a:r>
            <a:br>
              <a:rPr lang="en-US" sz="3800" b="1"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endParaRPr lang="en-US" sz="3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4907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a:bodyPr>
          <a:lstStyle/>
          <a:p>
            <a:pPr algn="l">
              <a:lnSpc>
                <a:spcPct val="100000"/>
              </a:lnSpc>
            </a:pPr>
            <a:r>
              <a:rPr lang="en-US" sz="3800" b="1" u="sng" dirty="0">
                <a:latin typeface="Arial" panose="020B0604020202020204" pitchFamily="34" charset="0"/>
                <a:cs typeface="Arial" panose="020B0604020202020204" pitchFamily="34" charset="0"/>
              </a:rPr>
              <a:t>Results</a:t>
            </a:r>
            <a:br>
              <a:rPr lang="en-US" sz="3800" b="1" dirty="0">
                <a:latin typeface="+mn-lt"/>
              </a:rPr>
            </a:br>
            <a:br>
              <a:rPr lang="en-US" sz="3800" dirty="0">
                <a:latin typeface="+mn-lt"/>
              </a:rPr>
            </a:br>
            <a:r>
              <a:rPr lang="en-US" sz="2800" dirty="0">
                <a:latin typeface="Arial" panose="020B0604020202020204" pitchFamily="34" charset="0"/>
                <a:cs typeface="Arial" panose="020B0604020202020204" pitchFamily="34" charset="0"/>
              </a:rPr>
              <a:t>Sensitivity </a:t>
            </a:r>
            <a:r>
              <a:rPr lang="en-US" sz="2800" b="1" u="sng" dirty="0">
                <a:latin typeface="Arial" panose="020B0604020202020204" pitchFamily="34" charset="0"/>
                <a:cs typeface="Arial" panose="020B0604020202020204" pitchFamily="34" charset="0"/>
              </a:rPr>
              <a:t>97.7</a:t>
            </a:r>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Specificity </a:t>
            </a:r>
            <a:r>
              <a:rPr lang="en-US" sz="2800" b="1" u="sng" dirty="0">
                <a:latin typeface="Arial" panose="020B0604020202020204" pitchFamily="34" charset="0"/>
                <a:cs typeface="Arial" panose="020B0604020202020204" pitchFamily="34" charset="0"/>
              </a:rPr>
              <a:t>99.5</a:t>
            </a:r>
            <a:br>
              <a:rPr lang="en-US" sz="2800" b="1" u="sng" dirty="0">
                <a:latin typeface="Arial" panose="020B0604020202020204" pitchFamily="34" charset="0"/>
                <a:cs typeface="Arial" panose="020B0604020202020204" pitchFamily="34" charset="0"/>
              </a:rPr>
            </a:br>
            <a:br>
              <a:rPr lang="en-US" sz="2800" b="1" u="sng" dirty="0">
                <a:latin typeface="Arial" panose="020B0604020202020204" pitchFamily="34" charset="0"/>
                <a:cs typeface="Arial" panose="020B0604020202020204" pitchFamily="34" charset="0"/>
              </a:rPr>
            </a:br>
            <a:br>
              <a:rPr lang="en-US" sz="3800" u="sng" dirty="0">
                <a:latin typeface="+mn-lt"/>
              </a:rPr>
            </a:br>
            <a:br>
              <a:rPr lang="en-US" sz="3800" dirty="0">
                <a:latin typeface="+mn-lt"/>
              </a:rPr>
            </a:br>
            <a:endParaRPr lang="en-US" sz="3800" dirty="0">
              <a:latin typeface="+mn-lt"/>
            </a:endParaRPr>
          </a:p>
        </p:txBody>
      </p:sp>
      <p:pic>
        <p:nvPicPr>
          <p:cNvPr id="3" name="Picture 2">
            <a:extLst>
              <a:ext uri="{FF2B5EF4-FFF2-40B4-BE49-F238E27FC236}">
                <a16:creationId xmlns:a16="http://schemas.microsoft.com/office/drawing/2014/main" id="{D6647FC7-F129-A05C-18DC-90E186F67CC1}"/>
              </a:ext>
            </a:extLst>
          </p:cNvPr>
          <p:cNvPicPr>
            <a:picLocks noChangeAspect="1"/>
          </p:cNvPicPr>
          <p:nvPr/>
        </p:nvPicPr>
        <p:blipFill>
          <a:blip r:embed="rId3"/>
          <a:stretch>
            <a:fillRect/>
          </a:stretch>
        </p:blipFill>
        <p:spPr>
          <a:xfrm>
            <a:off x="3917208" y="337038"/>
            <a:ext cx="8141789" cy="6183923"/>
          </a:xfrm>
          <a:prstGeom prst="rect">
            <a:avLst/>
          </a:prstGeom>
        </p:spPr>
      </p:pic>
    </p:spTree>
    <p:extLst>
      <p:ext uri="{BB962C8B-B14F-4D97-AF65-F5344CB8AC3E}">
        <p14:creationId xmlns:p14="http://schemas.microsoft.com/office/powerpoint/2010/main" val="361340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fontScale="90000"/>
          </a:bodyPr>
          <a:lstStyle/>
          <a:p>
            <a:pPr algn="l">
              <a:lnSpc>
                <a:spcPct val="100000"/>
              </a:lnSpc>
            </a:pPr>
            <a:r>
              <a:rPr lang="en-US" sz="4200" b="1" u="sng" dirty="0">
                <a:latin typeface="Arial" panose="020B0604020202020204" pitchFamily="34" charset="0"/>
                <a:cs typeface="Arial" panose="020B0604020202020204" pitchFamily="34" charset="0"/>
              </a:rPr>
              <a:t>Conclusions</a:t>
            </a:r>
            <a:br>
              <a:rPr lang="en-US" sz="38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First externally validated, evidence-based criteria for diagnosing PJI after TJA</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More useful during the preoperative phase of diagnosis</a:t>
            </a:r>
            <a:br>
              <a:rPr lang="en-US" sz="3100" b="1" u="sng" dirty="0">
                <a:latin typeface="Arial" panose="020B0604020202020204" pitchFamily="34" charset="0"/>
                <a:cs typeface="Arial" panose="020B0604020202020204" pitchFamily="34" charset="0"/>
              </a:rPr>
            </a:br>
            <a:br>
              <a:rPr lang="en-US" sz="3100" b="1" u="sng"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“Gray area”</a:t>
            </a:r>
            <a:br>
              <a:rPr lang="en-US" sz="3100" b="1" dirty="0">
                <a:latin typeface="Arial" panose="020B0604020202020204" pitchFamily="34" charset="0"/>
                <a:cs typeface="Arial" panose="020B0604020202020204" pitchFamily="34" charset="0"/>
              </a:rPr>
            </a:br>
            <a:br>
              <a:rPr lang="en-US" sz="3100" b="1"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Utility of next-generation sequencing </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b="1" u="sng" dirty="0">
                <a:latin typeface="Arial" panose="020B0604020202020204" pitchFamily="34" charset="0"/>
                <a:cs typeface="Arial" panose="020B0604020202020204" pitchFamily="34" charset="0"/>
              </a:rPr>
              <a:t>Limitations</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Implementation in acute PJIs </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Tool for diagnosis vs guide for testing </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Combined hips and knees</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br>
              <a:rPr lang="en-US" sz="3800" dirty="0">
                <a:latin typeface="+mn-lt"/>
              </a:rPr>
            </a:br>
            <a:br>
              <a:rPr lang="en-US" sz="3800" dirty="0">
                <a:latin typeface="+mn-lt"/>
              </a:rPr>
            </a:br>
            <a:br>
              <a:rPr lang="en-US" sz="3800" dirty="0">
                <a:latin typeface="+mn-lt"/>
              </a:rPr>
            </a:br>
            <a:endParaRPr lang="en-US" sz="3800" dirty="0">
              <a:latin typeface="+mn-lt"/>
            </a:endParaRPr>
          </a:p>
        </p:txBody>
      </p:sp>
    </p:spTree>
    <p:extLst>
      <p:ext uri="{BB962C8B-B14F-4D97-AF65-F5344CB8AC3E}">
        <p14:creationId xmlns:p14="http://schemas.microsoft.com/office/powerpoint/2010/main" val="389813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a:bodyPr>
          <a:lstStyle/>
          <a:p>
            <a:pPr>
              <a:lnSpc>
                <a:spcPct val="100000"/>
              </a:lnSpc>
            </a:pPr>
            <a:r>
              <a:rPr lang="en-US" sz="3800" b="1" dirty="0">
                <a:latin typeface="Arial" panose="020B0604020202020204" pitchFamily="34" charset="0"/>
                <a:cs typeface="Arial" panose="020B0604020202020204" pitchFamily="34" charset="0"/>
              </a:rPr>
              <a:t>Two-Stage Exchange Protocol for Periprosthetic Joint Infection Following Total Knee Arthroplasty in 245 Knees without Prior Treatment for Infection </a:t>
            </a:r>
            <a:br>
              <a:rPr lang="en-US" sz="38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Stephen M. </a:t>
            </a:r>
            <a:r>
              <a:rPr lang="en-US" sz="2800" dirty="0" err="1">
                <a:latin typeface="Arial" panose="020B0604020202020204" pitchFamily="34" charset="0"/>
                <a:cs typeface="Arial" panose="020B0604020202020204" pitchFamily="34" charset="0"/>
              </a:rPr>
              <a:t>Petis</a:t>
            </a:r>
            <a:r>
              <a:rPr lang="en-US" sz="2800" dirty="0">
                <a:latin typeface="Arial" panose="020B0604020202020204" pitchFamily="34" charset="0"/>
                <a:cs typeface="Arial" panose="020B0604020202020204" pitchFamily="34" charset="0"/>
              </a:rPr>
              <a:t>, MD, FRCSC, Kevin I. Perry, MD, Tad M. Mabry, MD, Arlen D. Hanssen, MD, Daniel J. Berry, MD, and Matthew P. Abdel, MD </a:t>
            </a:r>
            <a:br>
              <a:rPr lang="en-US" sz="2800"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r>
              <a:rPr lang="en-US" sz="2800" i="1" dirty="0">
                <a:latin typeface="Arial" panose="020B0604020202020204" pitchFamily="34" charset="0"/>
                <a:cs typeface="Arial" panose="020B0604020202020204" pitchFamily="34" charset="0"/>
              </a:rPr>
              <a:t>The Journal of Bone and Joint Surgery 2019</a:t>
            </a:r>
            <a:br>
              <a:rPr lang="en-US" sz="3800" dirty="0">
                <a:latin typeface="+mn-lt"/>
              </a:rPr>
            </a:br>
            <a:br>
              <a:rPr lang="en-US" sz="3800" dirty="0">
                <a:latin typeface="+mn-lt"/>
              </a:rPr>
            </a:br>
            <a:endParaRPr lang="en-US" sz="3800" dirty="0">
              <a:latin typeface="+mn-lt"/>
            </a:endParaRPr>
          </a:p>
        </p:txBody>
      </p:sp>
    </p:spTree>
    <p:extLst>
      <p:ext uri="{BB962C8B-B14F-4D97-AF65-F5344CB8AC3E}">
        <p14:creationId xmlns:p14="http://schemas.microsoft.com/office/powerpoint/2010/main" val="194458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a:bodyPr>
          <a:lstStyle/>
          <a:p>
            <a:pPr algn="l">
              <a:lnSpc>
                <a:spcPct val="100000"/>
              </a:lnSpc>
            </a:pPr>
            <a:r>
              <a:rPr lang="en-US" sz="3800" b="1" u="sng" dirty="0">
                <a:latin typeface="Arial" panose="020B0604020202020204" pitchFamily="34" charset="0"/>
                <a:cs typeface="Arial" panose="020B0604020202020204" pitchFamily="34" charset="0"/>
              </a:rPr>
              <a:t>Background</a:t>
            </a:r>
            <a:br>
              <a:rPr lang="en-US" sz="3800" b="1" dirty="0">
                <a:latin typeface="Arial" panose="020B0604020202020204" pitchFamily="34" charset="0"/>
                <a:cs typeface="Arial" panose="020B0604020202020204" pitchFamily="34" charset="0"/>
              </a:rPr>
            </a:br>
            <a:br>
              <a:rPr lang="en-US" sz="3800" dirty="0">
                <a:latin typeface="+mn-lt"/>
              </a:rPr>
            </a:br>
            <a:r>
              <a:rPr lang="en-US" sz="2800" dirty="0">
                <a:latin typeface="Arial" panose="020B0604020202020204" pitchFamily="34" charset="0"/>
                <a:cs typeface="Arial" panose="020B0604020202020204" pitchFamily="34" charset="0"/>
              </a:rPr>
              <a:t>PJI is a devastating outcome following TKA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2-stage exchange has been considered gold-standard treatment</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Prior survival rates 80-95% (however confounded)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Purpose: To determine long-term reinfection rates for TKAs complicated by PJI without previous infection treatment </a:t>
            </a:r>
            <a:br>
              <a:rPr lang="en-US" sz="2800" dirty="0">
                <a:latin typeface="Arial" panose="020B0604020202020204" pitchFamily="34" charset="0"/>
                <a:cs typeface="Arial" panose="020B0604020202020204" pitchFamily="34" charset="0"/>
              </a:rPr>
            </a:br>
            <a:br>
              <a:rPr lang="en-US" sz="3800" dirty="0">
                <a:latin typeface="+mn-lt"/>
              </a:rPr>
            </a:br>
            <a:br>
              <a:rPr lang="en-US" sz="3800" dirty="0">
                <a:latin typeface="+mn-lt"/>
              </a:rPr>
            </a:br>
            <a:endParaRPr lang="en-US" sz="3800" dirty="0">
              <a:latin typeface="+mn-lt"/>
            </a:endParaRPr>
          </a:p>
        </p:txBody>
      </p:sp>
    </p:spTree>
    <p:extLst>
      <p:ext uri="{BB962C8B-B14F-4D97-AF65-F5344CB8AC3E}">
        <p14:creationId xmlns:p14="http://schemas.microsoft.com/office/powerpoint/2010/main" val="342835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923D-DBBD-463F-E3A7-EA4C338D6B72}"/>
              </a:ext>
            </a:extLst>
          </p:cNvPr>
          <p:cNvSpPr>
            <a:spLocks noGrp="1"/>
          </p:cNvSpPr>
          <p:nvPr>
            <p:ph type="ctrTitle"/>
          </p:nvPr>
        </p:nvSpPr>
        <p:spPr>
          <a:xfrm>
            <a:off x="0" y="0"/>
            <a:ext cx="12192000" cy="6858000"/>
          </a:xfrm>
        </p:spPr>
        <p:txBody>
          <a:bodyPr anchor="t">
            <a:normAutofit fontScale="90000"/>
          </a:bodyPr>
          <a:lstStyle/>
          <a:p>
            <a:pPr algn="l">
              <a:lnSpc>
                <a:spcPct val="100000"/>
              </a:lnSpc>
            </a:pPr>
            <a:r>
              <a:rPr lang="en-US" sz="4200" b="1" u="sng" dirty="0">
                <a:latin typeface="Arial" panose="020B0604020202020204" pitchFamily="34" charset="0"/>
                <a:cs typeface="Arial" panose="020B0604020202020204" pitchFamily="34" charset="0"/>
              </a:rPr>
              <a:t>Methods</a:t>
            </a:r>
            <a:br>
              <a:rPr lang="en-US" sz="4200" b="1" u="sng" dirty="0">
                <a:latin typeface="Arial" panose="020B0604020202020204" pitchFamily="34" charset="0"/>
                <a:cs typeface="Arial" panose="020B0604020202020204" pitchFamily="34" charset="0"/>
              </a:rPr>
            </a:br>
            <a:br>
              <a:rPr lang="en-US" sz="4200" b="1" u="sng"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Retrospective review, single institution, TKAs treated with 2-stage revision (1991-2006) </a:t>
            </a:r>
            <a:r>
              <a:rPr lang="en-US" sz="3100" dirty="0">
                <a:latin typeface="Arial" panose="020B0604020202020204" pitchFamily="34" charset="0"/>
                <a:cs typeface="Arial" panose="020B0604020202020204" pitchFamily="34" charset="0"/>
                <a:sym typeface="Wingdings" pitchFamily="2" charset="2"/>
              </a:rPr>
              <a:t> 630 cases  exclusions  245 cases </a:t>
            </a:r>
            <a:br>
              <a:rPr lang="en-US" sz="3100" dirty="0">
                <a:latin typeface="Arial" panose="020B0604020202020204" pitchFamily="34" charset="0"/>
                <a:cs typeface="Arial" panose="020B0604020202020204" pitchFamily="34" charset="0"/>
                <a:sym typeface="Wingdings" pitchFamily="2" charset="2"/>
              </a:rPr>
            </a:br>
            <a:br>
              <a:rPr lang="en-US" sz="3100" dirty="0">
                <a:latin typeface="Arial" panose="020B0604020202020204" pitchFamily="34" charset="0"/>
                <a:cs typeface="Arial" panose="020B0604020202020204" pitchFamily="34" charset="0"/>
                <a:sym typeface="Wingdings" pitchFamily="2" charset="2"/>
              </a:rPr>
            </a:br>
            <a:r>
              <a:rPr lang="en-US" sz="3100" dirty="0">
                <a:latin typeface="Arial" panose="020B0604020202020204" pitchFamily="34" charset="0"/>
                <a:cs typeface="Arial" panose="020B0604020202020204" pitchFamily="34" charset="0"/>
                <a:sym typeface="Wingdings" pitchFamily="2" charset="2"/>
              </a:rPr>
              <a:t>Diagnosis of PJI via Musculoskeletal Infection Society criteria </a:t>
            </a:r>
            <a:br>
              <a:rPr lang="en-US" sz="3100" dirty="0">
                <a:latin typeface="Arial" panose="020B0604020202020204" pitchFamily="34" charset="0"/>
                <a:cs typeface="Arial" panose="020B0604020202020204" pitchFamily="34" charset="0"/>
                <a:sym typeface="Wingdings" pitchFamily="2" charset="2"/>
              </a:rPr>
            </a:br>
            <a:br>
              <a:rPr lang="en-US" sz="3100" b="1" dirty="0">
                <a:latin typeface="Arial" panose="020B0604020202020204" pitchFamily="34" charset="0"/>
                <a:cs typeface="Arial" panose="020B0604020202020204" pitchFamily="34" charset="0"/>
                <a:sym typeface="Wingdings" pitchFamily="2" charset="2"/>
              </a:rPr>
            </a:br>
            <a:r>
              <a:rPr lang="en-US" sz="3100" b="1" dirty="0">
                <a:latin typeface="Arial" panose="020B0604020202020204" pitchFamily="34" charset="0"/>
                <a:cs typeface="Arial" panose="020B0604020202020204" pitchFamily="34" charset="0"/>
                <a:sym typeface="Wingdings" pitchFamily="2" charset="2"/>
              </a:rPr>
              <a:t>Surgical Technique: </a:t>
            </a:r>
            <a:br>
              <a:rPr lang="en-US" sz="3100" b="1" dirty="0">
                <a:latin typeface="Arial" panose="020B0604020202020204" pitchFamily="34" charset="0"/>
                <a:cs typeface="Arial" panose="020B0604020202020204" pitchFamily="34" charset="0"/>
                <a:sym typeface="Wingdings" pitchFamily="2" charset="2"/>
              </a:rPr>
            </a:br>
            <a:r>
              <a:rPr lang="en-US" sz="3100" b="1" dirty="0">
                <a:latin typeface="Arial" panose="020B0604020202020204" pitchFamily="34" charset="0"/>
                <a:cs typeface="Arial" panose="020B0604020202020204" pitchFamily="34" charset="0"/>
                <a:sym typeface="Wingdings" pitchFamily="2" charset="2"/>
              </a:rPr>
              <a:t>--Implant removal, I&amp;D, antibiotic spacer </a:t>
            </a:r>
            <a:br>
              <a:rPr lang="en-US" sz="3100" b="1" dirty="0">
                <a:latin typeface="Arial" panose="020B0604020202020204" pitchFamily="34" charset="0"/>
                <a:cs typeface="Arial" panose="020B0604020202020204" pitchFamily="34" charset="0"/>
                <a:sym typeface="Wingdings" pitchFamily="2" charset="2"/>
              </a:rPr>
            </a:br>
            <a:r>
              <a:rPr lang="en-US" sz="3100" b="1" dirty="0">
                <a:latin typeface="Arial" panose="020B0604020202020204" pitchFamily="34" charset="0"/>
                <a:cs typeface="Arial" panose="020B0604020202020204" pitchFamily="34" charset="0"/>
                <a:sym typeface="Wingdings" pitchFamily="2" charset="2"/>
              </a:rPr>
              <a:t>--6 weeks of IV antibiotics  </a:t>
            </a:r>
            <a:br>
              <a:rPr lang="en-US" sz="3100" b="1" dirty="0">
                <a:latin typeface="Arial" panose="020B0604020202020204" pitchFamily="34" charset="0"/>
                <a:cs typeface="Arial" panose="020B0604020202020204" pitchFamily="34" charset="0"/>
                <a:sym typeface="Wingdings" pitchFamily="2" charset="2"/>
              </a:rPr>
            </a:br>
            <a:r>
              <a:rPr lang="en-US" sz="3100" b="1" dirty="0">
                <a:latin typeface="Arial" panose="020B0604020202020204" pitchFamily="34" charset="0"/>
                <a:cs typeface="Arial" panose="020B0604020202020204" pitchFamily="34" charset="0"/>
                <a:sym typeface="Wingdings" pitchFamily="2" charset="2"/>
              </a:rPr>
              <a:t>--5 weeks of antibiotic holiday </a:t>
            </a:r>
            <a:br>
              <a:rPr lang="en-US" sz="3100" b="1" dirty="0">
                <a:latin typeface="Arial" panose="020B0604020202020204" pitchFamily="34" charset="0"/>
                <a:cs typeface="Arial" panose="020B0604020202020204" pitchFamily="34" charset="0"/>
                <a:sym typeface="Wingdings" pitchFamily="2" charset="2"/>
              </a:rPr>
            </a:br>
            <a:r>
              <a:rPr lang="en-US" sz="3100" b="1" dirty="0">
                <a:latin typeface="Arial" panose="020B0604020202020204" pitchFamily="34" charset="0"/>
                <a:cs typeface="Arial" panose="020B0604020202020204" pitchFamily="34" charset="0"/>
                <a:sym typeface="Wingdings" pitchFamily="2" charset="2"/>
              </a:rPr>
              <a:t>--Re-implantation</a:t>
            </a:r>
            <a:br>
              <a:rPr lang="en-US" sz="3100" b="1" dirty="0">
                <a:latin typeface="Arial" panose="020B0604020202020204" pitchFamily="34" charset="0"/>
                <a:cs typeface="Arial" panose="020B0604020202020204" pitchFamily="34" charset="0"/>
                <a:sym typeface="Wingdings" pitchFamily="2" charset="2"/>
              </a:rPr>
            </a:br>
            <a:r>
              <a:rPr lang="en-US" sz="3100" b="1" dirty="0">
                <a:latin typeface="Arial" panose="020B0604020202020204" pitchFamily="34" charset="0"/>
                <a:cs typeface="Arial" panose="020B0604020202020204" pitchFamily="34" charset="0"/>
                <a:sym typeface="Wingdings" pitchFamily="2" charset="2"/>
              </a:rPr>
              <a:t>	</a:t>
            </a:r>
            <a:br>
              <a:rPr lang="en-US" sz="3100" dirty="0">
                <a:latin typeface="Arial" panose="020B0604020202020204" pitchFamily="34" charset="0"/>
                <a:cs typeface="Arial" panose="020B0604020202020204" pitchFamily="34" charset="0"/>
                <a:sym typeface="Wingdings" pitchFamily="2" charset="2"/>
              </a:rPr>
            </a:br>
            <a:r>
              <a:rPr lang="en-US" sz="3100" dirty="0">
                <a:latin typeface="Arial" panose="020B0604020202020204" pitchFamily="34" charset="0"/>
                <a:cs typeface="Arial" panose="020B0604020202020204" pitchFamily="34" charset="0"/>
                <a:sym typeface="Wingdings" pitchFamily="2" charset="2"/>
              </a:rPr>
              <a:t>Follow-up 3 months, 1 year, </a:t>
            </a:r>
            <a:r>
              <a:rPr lang="en-US" sz="3100" b="1" dirty="0">
                <a:latin typeface="Arial" panose="020B0604020202020204" pitchFamily="34" charset="0"/>
                <a:cs typeface="Arial" panose="020B0604020202020204" pitchFamily="34" charset="0"/>
                <a:sym typeface="Wingdings" pitchFamily="2" charset="2"/>
              </a:rPr>
              <a:t>2 years</a:t>
            </a:r>
            <a:r>
              <a:rPr lang="en-US" sz="3100" dirty="0">
                <a:latin typeface="Arial" panose="020B0604020202020204" pitchFamily="34" charset="0"/>
                <a:cs typeface="Arial" panose="020B0604020202020204" pitchFamily="34" charset="0"/>
                <a:sym typeface="Wingdings" pitchFamily="2" charset="2"/>
              </a:rPr>
              <a:t>, 5 years, and every 5 years</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	</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	- Mean FU </a:t>
            </a:r>
            <a:r>
              <a:rPr lang="en-US" sz="3100" b="1" dirty="0">
                <a:latin typeface="Arial" panose="020B0604020202020204" pitchFamily="34" charset="0"/>
                <a:cs typeface="Arial" panose="020B0604020202020204" pitchFamily="34" charset="0"/>
              </a:rPr>
              <a:t>14 </a:t>
            </a:r>
            <a:r>
              <a:rPr lang="en-US" sz="3100" b="1" dirty="0" err="1">
                <a:latin typeface="Arial" panose="020B0604020202020204" pitchFamily="34" charset="0"/>
                <a:cs typeface="Arial" panose="020B0604020202020204" pitchFamily="34" charset="0"/>
              </a:rPr>
              <a:t>yr</a:t>
            </a:r>
            <a:r>
              <a:rPr lang="en-US" sz="3100" b="1" dirty="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(2-25)</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 Calculate Incidence of </a:t>
            </a:r>
            <a:r>
              <a:rPr lang="en-US" sz="3100" b="1" dirty="0">
                <a:latin typeface="Arial" panose="020B0604020202020204" pitchFamily="34" charset="0"/>
                <a:cs typeface="Arial" panose="020B0604020202020204" pitchFamily="34" charset="0"/>
              </a:rPr>
              <a:t>reinfection</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 Calculate Incidence of </a:t>
            </a:r>
            <a:r>
              <a:rPr lang="en-US" sz="3100" b="1" dirty="0">
                <a:latin typeface="Arial" panose="020B0604020202020204" pitchFamily="34" charset="0"/>
                <a:cs typeface="Arial" panose="020B0604020202020204" pitchFamily="34" charset="0"/>
              </a:rPr>
              <a:t>aseptic</a:t>
            </a:r>
            <a:r>
              <a:rPr lang="en-US" sz="3100" dirty="0">
                <a:latin typeface="Arial" panose="020B0604020202020204" pitchFamily="34" charset="0"/>
                <a:cs typeface="Arial" panose="020B0604020202020204" pitchFamily="34" charset="0"/>
              </a:rPr>
              <a:t> </a:t>
            </a:r>
            <a:r>
              <a:rPr lang="en-US" sz="3100" b="1" dirty="0">
                <a:latin typeface="Arial" panose="020B0604020202020204" pitchFamily="34" charset="0"/>
                <a:cs typeface="Arial" panose="020B0604020202020204" pitchFamily="34" charset="0"/>
              </a:rPr>
              <a:t>revision</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Evaluate</a:t>
            </a:r>
            <a:r>
              <a:rPr lang="en-US" sz="3100" b="1" dirty="0">
                <a:latin typeface="Arial" panose="020B0604020202020204" pitchFamily="34" charset="0"/>
                <a:cs typeface="Arial" panose="020B0604020202020204" pitchFamily="34" charset="0"/>
              </a:rPr>
              <a:t> Risk factors </a:t>
            </a:r>
            <a:r>
              <a:rPr lang="en-US" sz="3100" dirty="0">
                <a:latin typeface="Arial" panose="020B0604020202020204" pitchFamily="34" charset="0"/>
                <a:cs typeface="Arial" panose="020B0604020202020204" pitchFamily="34" charset="0"/>
              </a:rPr>
              <a:t>for </a:t>
            </a:r>
            <a:r>
              <a:rPr lang="en-US" sz="3100" b="1" dirty="0">
                <a:latin typeface="Arial" panose="020B0604020202020204" pitchFamily="34" charset="0"/>
                <a:cs typeface="Arial" panose="020B0604020202020204" pitchFamily="34" charset="0"/>
              </a:rPr>
              <a:t>reinfection</a:t>
            </a:r>
            <a:r>
              <a:rPr lang="en-US" sz="3100" dirty="0">
                <a:latin typeface="Arial" panose="020B0604020202020204" pitchFamily="34" charset="0"/>
                <a:cs typeface="Arial" panose="020B0604020202020204" pitchFamily="34" charset="0"/>
              </a:rPr>
              <a:t> and aseptic </a:t>
            </a:r>
            <a:r>
              <a:rPr lang="en-US" sz="3100" b="1" dirty="0">
                <a:latin typeface="Arial" panose="020B0604020202020204" pitchFamily="34" charset="0"/>
                <a:cs typeface="Arial" panose="020B0604020202020204" pitchFamily="34" charset="0"/>
              </a:rPr>
              <a:t>loosening</a:t>
            </a: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231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{8CF429BA-AB2A-0E4E-B390-ACA19745C10D}tf10001073</Template>
  <TotalTime>2317</TotalTime>
  <Words>3691</Words>
  <Application>Microsoft Macintosh PowerPoint</Application>
  <PresentationFormat>Widescreen</PresentationFormat>
  <Paragraphs>271</Paragraphs>
  <Slides>26</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Citation Classics Adult Reconstruction: Periprosthetic Joint Infections   </vt:lpstr>
      <vt:lpstr>The 2018 Definition of Periprosthetic Hip and Knee Infection: An Evidence-Based and Validated Criteria   Javad Parvizi, MD, Timothy L. Tan, MD, Karan Goswami, MD, Carlos Higuera, MD, Craig Della Valle, MD, Antonia F. Chen, MD, MBA, Noam Shohat, MD   Journal of Arthroplasty 2018 </vt:lpstr>
      <vt:lpstr>Background   Diagnosing PJI is difficult and there’s no “one-stop-shop” test   Previous MSIS endorsed consensus definition (2013)  sinus tract, 2 positive cultures, or 3/5 criteria – serum inflammatory markers, synovial cell count, PMNs, positive histology, and single culture positive   Purpose:  1. Generate weight-adjusted scoring system for defining PJIs 2. Externally validate  3. Compare the new scoring system vs the previous </vt:lpstr>
      <vt:lpstr>Methods  Retrospective review of all revision TKA and THA cases from 3 centers (2001-2016)  Exclusions: no serum labs, no aspiration, acute PJIs, did not meet MSIS major criteria  </vt:lpstr>
      <vt:lpstr>Results  Sensitivity 97.7  Specificity 99.5    </vt:lpstr>
      <vt:lpstr>Conclusions  First externally validated, evidence-based criteria for diagnosing PJI after TJA  More useful during the preoperative phase of diagnosis  “Gray area”  Utility of next-generation sequencing   Limitations Implementation in acute PJIs  Tool for diagnosis vs guide for testing  Combined hips and knees       </vt:lpstr>
      <vt:lpstr>Two-Stage Exchange Protocol for Periprosthetic Joint Infection Following Total Knee Arthroplasty in 245 Knees without Prior Treatment for Infection   Stephen M. Petis, MD, FRCSC, Kevin I. Perry, MD, Tad M. Mabry, MD, Arlen D. Hanssen, MD, Daniel J. Berry, MD, and Matthew P. Abdel, MD    The Journal of Bone and Joint Surgery 2019  </vt:lpstr>
      <vt:lpstr>Background  PJI is a devastating outcome following TKA   2-stage exchange has been considered gold-standard treatment  Prior survival rates 80-95% (however confounded)   Purpose: To determine long-term reinfection rates for TKAs complicated by PJI without previous infection treatment    </vt:lpstr>
      <vt:lpstr>Methods  Retrospective review, single institution, TKAs treated with 2-stage revision (1991-2006)  630 cases  exclusions  245 cases   Diagnosis of PJI via Musculoskeletal Infection Society criteria   Surgical Technique:  --Implant removal, I&amp;D, antibiotic spacer  --6 weeks of IV antibiotics   --5 weeks of antibiotic holiday  --Re-implantation   Follow-up 3 months, 1 year, 2 years, 5 years, and every 5 years       - Mean FU 14 yr (2-25)  - Calculate Incidence of reinfection  - Calculate Incidence of aseptic revision  - Evaluate Risk factors for reinfection and aseptic loosening   </vt:lpstr>
      <vt:lpstr>Results  Reinfection:  4.1% at 1 years 9.5% at 2 years 14.2% at 5 years 16.4% at 10 years  16.9% at 15 years  Last follow-up – 41 knees re-infected   Risk factors predictive of reinfection: BMI ≥30 Previous revision surgery  McPherson host grade of C      KSS improved from 45 at PJI diagnosis to 76 at 10 years    </vt:lpstr>
      <vt:lpstr>Conclusions  15 year cumulative incidence of reinfection after PJI treatment with 2-stage protocol was 17%  Obesity, history of revision surgery, and poor host were predictors   Strengths – Well defined cohort with 15 years of cumulative follow-up   Limitations – Retrospective (standardization), single institution (generalizability)     </vt:lpstr>
      <vt:lpstr>Two-stage Exchange Arthroplasty for Infected Total Knee Arthroplasty: Predictors of Failure   S. M. Javad Mortazavi MD, David Vegari MD, Anthony Ho BA, Benjamin Zmistowski BS, Javad Parvizi MD, FRCS    Clinical Orthopedics and Related Research, 2011    </vt:lpstr>
      <vt:lpstr>Background   Two stage exchange is the gold-standard treatment for PJIs  Literature cites variable effectiveness as 67-91% eradication of infection after treatment   Variability may be affected by different factors – patient and surgeon factors  Purpose:  Determine rate of PJI eradiaction after 2-stage exchange Assess variables that may influence outcomes after 2-stage exchange    </vt:lpstr>
      <vt:lpstr>Methods  Retrospective review, single institution database, patients who underwent 2-stage exchange from 1997-2007  117 patients   2-stage exchange protocol: 1. Resection, debridement, antibiotic-spacer 2. IV antibiotics  3. Antibiotic holiday and clinical assessment  4. Reimplanation   Rate of recurrence or failure of treatment of PJI = needing further treatment for PJI  Assessed factors that may predict recurrent or failure of treatment    </vt:lpstr>
      <vt:lpstr>Results  28% required subsequent treatment for recurrent infection   Predictors of failure (UVA)  1. Intraop purulence/sinus tract during 1st stage (p=0.02) 2. Positive tissue culture (p=0.02)  Predictors of failure (MVA)  1. Negative culture [OR 4.5, p=0.02] 2. Methicillin-resistant organisms cultured [OR, 2.8, p=0.12] 3. Increased operative time at reimplantation [OR, 1.01, p=0.05]      </vt:lpstr>
      <vt:lpstr>Conclusions  A combination of factors should be assessed before re-implantation   Non-predictors interestingly included ESR and CRP interstage point of revision  *Important to think about it before re-implantation   Comorbidities that previously may have presumably increased rate of failure – i.e. DM, obesity, CAD – did not associate with treatment failure    Limitations Single tertiary referral center lends itself to selection bias Retrospective  missing data Limited sample size  may not have identified all significant variables  Multiple surgeons with variable protocols    </vt:lpstr>
      <vt:lpstr>Swab Cultures Are Not As Effective As Tissue Cultures for Diagnosis of Periprosthetic Joint Infection </vt:lpstr>
      <vt:lpstr>Background</vt:lpstr>
      <vt:lpstr>Methods</vt:lpstr>
      <vt:lpstr>Results</vt:lpstr>
      <vt:lpstr>Conclusion</vt:lpstr>
      <vt:lpstr>Increased risk of PJI following primary TKA/THA with the use of alternative antibiotics to cefazolin</vt:lpstr>
      <vt:lpstr>Background</vt:lpstr>
      <vt:lpstr>Methods</vt:lpstr>
      <vt:lpstr>Results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Swab Cultures Are Not As Effective As Tissue Cultures for Diagnosis of Periprosthetic Joint Infection</dc:title>
  <dc:creator>Zhu, Kaihui</dc:creator>
  <cp:lastModifiedBy>Farooq, Hassan</cp:lastModifiedBy>
  <cp:revision>158</cp:revision>
  <dcterms:created xsi:type="dcterms:W3CDTF">2023-12-08T03:52:51Z</dcterms:created>
  <dcterms:modified xsi:type="dcterms:W3CDTF">2024-01-09T00:40:07Z</dcterms:modified>
</cp:coreProperties>
</file>