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2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4.xml" ContentType="application/inkml+xml"/>
  <Override PartName="/ppt/ink/ink1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30.xml" ContentType="application/inkml+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342" r:id="rId3"/>
    <p:sldId id="283" r:id="rId4"/>
    <p:sldId id="284" r:id="rId5"/>
    <p:sldId id="285" r:id="rId6"/>
    <p:sldId id="289" r:id="rId7"/>
    <p:sldId id="295" r:id="rId8"/>
    <p:sldId id="286" r:id="rId9"/>
    <p:sldId id="294" r:id="rId10"/>
    <p:sldId id="293" r:id="rId11"/>
    <p:sldId id="296" r:id="rId12"/>
    <p:sldId id="297" r:id="rId13"/>
    <p:sldId id="298" r:id="rId14"/>
    <p:sldId id="299" r:id="rId15"/>
    <p:sldId id="300" r:id="rId16"/>
    <p:sldId id="301" r:id="rId17"/>
    <p:sldId id="302" r:id="rId18"/>
    <p:sldId id="291" r:id="rId19"/>
    <p:sldId id="292" r:id="rId20"/>
    <p:sldId id="303" r:id="rId21"/>
    <p:sldId id="304" r:id="rId22"/>
    <p:sldId id="320" r:id="rId23"/>
    <p:sldId id="321" r:id="rId24"/>
    <p:sldId id="322" r:id="rId25"/>
    <p:sldId id="323" r:id="rId26"/>
    <p:sldId id="306" r:id="rId27"/>
    <p:sldId id="324" r:id="rId28"/>
    <p:sldId id="325" r:id="rId29"/>
    <p:sldId id="318" r:id="rId30"/>
    <p:sldId id="319" r:id="rId31"/>
    <p:sldId id="270" r:id="rId32"/>
    <p:sldId id="271" r:id="rId33"/>
    <p:sldId id="279" r:id="rId34"/>
    <p:sldId id="280" r:id="rId35"/>
    <p:sldId id="281" r:id="rId36"/>
    <p:sldId id="282" r:id="rId37"/>
    <p:sldId id="343" r:id="rId38"/>
    <p:sldId id="274" r:id="rId39"/>
    <p:sldId id="275" r:id="rId40"/>
    <p:sldId id="277" r:id="rId41"/>
    <p:sldId id="278" r:id="rId42"/>
    <p:sldId id="257" r:id="rId43"/>
    <p:sldId id="262" r:id="rId44"/>
    <p:sldId id="266" r:id="rId45"/>
    <p:sldId id="267" r:id="rId46"/>
    <p:sldId id="263" r:id="rId47"/>
    <p:sldId id="269" r:id="rId48"/>
    <p:sldId id="268" r:id="rId49"/>
    <p:sldId id="264" r:id="rId50"/>
    <p:sldId id="265" r:id="rId51"/>
    <p:sldId id="326" r:id="rId52"/>
    <p:sldId id="327" r:id="rId53"/>
    <p:sldId id="337" r:id="rId54"/>
    <p:sldId id="338" r:id="rId55"/>
    <p:sldId id="334" r:id="rId56"/>
    <p:sldId id="339" r:id="rId57"/>
    <p:sldId id="340" r:id="rId58"/>
    <p:sldId id="341" r:id="rId59"/>
    <p:sldId id="335" r:id="rId60"/>
    <p:sldId id="33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1"/>
    <p:restoredTop sz="85188"/>
  </p:normalViewPr>
  <p:slideViewPr>
    <p:cSldViewPr snapToGrid="0" snapToObjects="1">
      <p:cViewPr varScale="1">
        <p:scale>
          <a:sx n="75" d="100"/>
          <a:sy n="75" d="100"/>
        </p:scale>
        <p:origin x="160" y="648"/>
      </p:cViewPr>
      <p:guideLst/>
    </p:cSldViewPr>
  </p:slideViewPr>
  <p:notesTextViewPr>
    <p:cViewPr>
      <p:scale>
        <a:sx n="1" d="1"/>
        <a:sy n="1" d="1"/>
      </p:scale>
      <p:origin x="0" y="0"/>
    </p:cViewPr>
  </p:notesTextViewPr>
  <p:notesViewPr>
    <p:cSldViewPr snapToGrid="0" snapToObjects="1">
      <p:cViewPr varScale="1">
        <p:scale>
          <a:sx n="86" d="100"/>
          <a:sy n="86" d="100"/>
        </p:scale>
        <p:origin x="39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2:18:25.506"/>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73 16383,'91'0'0,"-10"0"0,-43 0 0,0 0 0,0 0 0,0 0 0,0 0 0,0 0 0,1 0 0,-11 0 0,8 0 0,-7 0 0,0 0 0,7 0 0,-8 0 0,1 0 0,7 0 0,-16 0 0,15 0 0,-15 0 0,16 0 0,-17 0 0,8 0 0,-1 0 0,-6 0 0,6 0 0,1-8 0,-8 6 0,8-7 0,-1 9 0,-6 0 0,6 0 0,-8 0 0,8 0 0,-6-8 0,6 6 0,-9-5 0,10 7 0,-8 0 0,8 0 0,-10 0 0,8 0 0,-6 0 0,6 0 0,2 0 0,-8 0 0,8 0 0,-10 0 0,0-8 0,8 6 0,-6-6 0,6 8 0,0 0 0,-6 0 0,6 0 0,0 0 0,-6 0 0,5 0 0,1 0 0,4-8 0,-2 6 0,-1-7 0,-8 9 0,6 0 0,-4 0 0,4 0 0,1 0 0,-6 0 0,6 0 0,0 0 0,-6 0 0,6 0 0,0 0 0,-6 0 0,6 0 0,0 0 0,-6 0 0,6 0 0,0 0 0,-6 0 0,6 0 0,-2 0 0,-3 0 0,3 0 0,2 0 0,-7 0 0,7 0 0,0 0 0,-6 0 0,5 0 0,1 0 0,-6 0 0,6 0 0,-1 0 0,-5 0 0,5 0 0,1 0 0,-5 0 0,4 0 0,1 0 0,-6 0 0,5 0 0,0 0 0,-6 0 0,6 0 0,-1 0 0,-5 0 0,5 0 0,0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6:37:33.52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93 3797 16383,'0'-53'0,"0"11"0,0 26 0,0 3 0,0-14 0,0 4 0,0-1 0,0 1 0,0 10 0,4-14 0,-3 9 0,2-5 0,-3 4 0,0-1 0,4-3 0,-4 3 0,4-3 0,-4 3 0,0 0 0,0-3 0,0 3 0,0 0 0,0-2 0,0 2 0,0 0 0,0-6 0,0 4 0,0 2 0,0-3 0,0 7 0,0-7 0,0-1 0,0 4 0,0-2 0,0 2 0,0 0 0,0-3 0,0 4 0,0-3 0,0-1 0,0 4 0,0-3 0,0 3 0,0-4 0,0 4 0,0-3 0,0 3 0,0-3 0,0 0 0,0 4 0,0-3 0,0 2 0,0-3 0,0-1 0,0 3 0,0-2 0,0 2 0,0 0 0,0-7 0,0 12 0,0-11 0,0 5 0,0 2 0,0-11 0,0 16 0,-4-13 0,3 7 0,-3-1 0,0-2 0,3 6 0,-6-6 0,6 2 0,-2 1 0,-1-4 0,3 8 0,-2-12 0,0 11 0,2-7 0,-3 4 0,4-2 0,0 1 0,0 0 0,0-4 0,0 3 0,-4-4 0,3 6 0,-2-2 0,3-5 0,0 3 0,0-2 0,0 9 0,-5-13 0,4 10 0,-3-10 0,4 13 0,0 0 0,0-8 0,-4 6 0,3-9 0,-3 10 0,4-3 0,-3 1 0,2 2 0,-3-6 0,4 2 0,0 1 0,-4-4 0,3 7 0,-3-6 0,4 6 0,0-6 0,0 3 0,0-4 0,0 3 0,0-2 0,0 6 0,-3-6 0,2 6 0,-3-10 0,4 9 0,0-6 0,0 1 0,0 0 0,0-2 0,0 4 0,0 5 0,0-8 0,0 6 0,0-6 0,0 0 0,0 10 0,-3-16 0,2 16 0,-3-13 0,4 6 0,0 5 0,0-10 0,0 13 0,0-10 0,0 0 0,0 10 0,0-12 0,0 9 0,0-4 0,0-3 0,0 7 0,0-7 0,0 4 0,0-5 0,0 5 0,0 1 0,0-4 0,0 6 0,0-10 0,0 11 0,0-8 0,0 5 0,0-1 0,0-3 0,0 3 0,0 0 0,0-7 0,0 10 0,0-7 0,0 2 0,0 5 0,0-9 0,0 6 0,0 0 0,0-2 0,0 3 0,-3-3 0,2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6:41:03.59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65 16383,'53'0'0,"-3"0"0,-13 0 0,-6 0 0,4 0 0,9 0 0,7 0 0,1 0 0,2 0 0,-10 0 0,-1 0 0,-1 0 0,-5 0 0,-6 0 0,-1 0 0,-5 0 0,1 0 0,-1 3 0,-5 2 0,0-1 0,-5 0 0,0-1 0,1-2 0,-1 2 0,0 1 0,0-3 0,1 2 0,-1-3 0,3 0 0,-2 0 0,1 0 0,-3 0 0,3 0 0,3 0 0,-1 0 0,0 0 0,1 0 0,-7 0 0,5 0 0,1 0 0,-6 0 0,8 0 0,-7 0 0,-1 0 0,7 0 0,-8 0 0,7 0 0,-1 0 0,-6 0 0,9 0 0,-9 0 0,10 0 0,-3 0 0,0 0 0,-5 0 0,7 0 0,-11 0 0,11 0 0,-3 0 0,-4 0 0,7 0 0,-7 0 0,2 0 0,3 0 0,-1 0 0,-6 0 0,9 0 0,-5 0 0,8 0 0,1 0 0,0 0 0,11 0 0,-3 0 0,9-4 0,-5 3 0,-1-3 0,-5 4 0,0 0 0,-6-4 0,0 3 0,-5-3 0,4 4 0,-7-3 0,2 2 0,-3-2 0,-1-1 0,0 3 0,0-2 0,1 3 0,-1 0 0,0 0 0,3 0 0,1 0 0,1 0 0,-6 0 0,7-4 0,-8 4 0,10-4 0,-4 4 0,-3 0 0,4 0 0,-5 0 0,1 0 0,-1 0 0,5 0 0,1 0 0,0 0 0,8 0 0,-2 0 0,4 0 0,-1 0 0,0 0 0,-3 0 0,3 0 0,-10 0 0,4 0 0,-3 0 0,0 0 0,9 0 0,-12 0 0,9 0 0,-12 0 0,0-3 0,5 2 0,-4-3 0,4 4 0,-5 0 0,0 0 0,1-3 0,-1 2 0,0-2 0,3-1 0,-5 3 0,7-2 0,-5 3 0,1 0 0,4 0 0,-8 0 0,6 0 0,3 0 0,-8 0 0,7 0 0,-8 0 0,6 0 0,-2 0 0,5 0 0,-5 0 0,-1 0 0,2 0 0,-4 0 0,8 0 0,-2 0 0,-4 0 0,3 0 0,-4 0 0,2 0 0,6 0 0,-10 0 0,5 0 0,-2 0 0,1 0 0,5 0 0,-8 0 0,4 0 0,1 0 0,-5 0 0,7 0 0,-2-3 0,-1 2 0,0-2 0,-2 3 0,-1 0 0,2 0 0,3 0 0,-4 0 0,0 0 0,5 0 0,-4 0 0,4 0 0,-5 0 0,4 0 0,-2 0 0,2 0 0,1 0 0,1 0 0,-1 0 0,4 0 0,-3 0 0,0 0 0,14 0 0,-12-4 0,14 3 0,-12-2 0,0 3 0,0-4 0,0 3 0,-4-3 0,3 4 0,-4 0 0,1 0 0,3 0 0,-12 0 0,7 0 0,-6 0 0,7 0 0,2 0 0,6 0 0,-3 0 0,-1 0 0,-2 0 0,-6 0 0,-1 0 0,6 0 0,-11 0 0,11 0 0,-3 0 0,-1 0 0,5 0 0,-11 0 0,11 0 0,-5 0 0,3 0 0,-2 0 0,-6 0 0,3 0 0,7 0 0,-5 0 0,5 0 0,-7 0 0,7 0 0,-5 0 0,5 0 0,-7 0 0,1 0 0,-1 0 0,0 0 0,3 0 0,-2 0 0,2 0 0,-3 0 0,3 0 0,-3 0 0,3 0 0,0 0 0,-2 0 0,5 0 0,-5 0 0,-1 0 0,6 0 0,-12 0 0,12 0 0,-6 0 0,1 0 0,2 0 0,1 0 0,-7 0 0,8 0 0,-7 0 0,8 0 0,-2 0 0,-4 0 0,3 0 0,-4 0 0,2 0 0,6 0 0,-6 0 0,-2 0 0,7 0 0,-7 0 0,8 0 0,-7 0 0,3 0 0,-2 0 0,2 0 0,4 0 0,-5-3 0,5 2 0,4-3 0,-12 4 0,10 0 0,-10 0 0,-1 0 0,6 0 0,-7 0 0,5 0 0,-1 0 0,-1 0 0,4 0 0,-6 0 0,3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6:41:11.1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84 16383,'66'0'0,"-7"0"0,-3 0 0,-7 0 0,7 0 0,16 0 0,-11 0 0,23 0 0,-18 0 0,13 0 0,-7 0 0,-1 0 0,-8 0 0,1 0 0,-7 0 0,-1 0 0,-13 0 0,5 0 0,-10 4 0,4-3 0,-10 3 0,0-4 0,-1 0 0,3 0 0,3 0 0,-1 0 0,6 0 0,8 0 0,8 0 0,5 0 0,1 0 0,-7 0 0,-2 0 0,-5 0 0,-7 0 0,-1 0 0,-5 0 0,-6 0 0,-1 0 0,-5 0 0,0 0 0,0 0 0,-4 0 0,3 0 0,-8 0 0,8 0 0,-7 0 0,7 0 0,-8 0 0,4 0 0,2-3 0,-4-2 0,8 1 0,0 0 0,5 4 0,1 0 0,3 0 0,-4 0 0,12 0 0,0 0 0,6 0 0,0 0 0,-5 0 0,-2 0 0,-6 0 0,17 0 0,-18 0 0,17 0 0,-26 0 0,4 0 0,0 0 0,-8 0 0,7 0 0,-8 0 0,4 0 0,0 0 0,0 4 0,0-3 0,0 3 0,-4-1 0,3-2 0,-4 6 0,1-6 0,-1 2 0,-1-3 0,-2 0 0,2 0 0,-4 0 0,1 0 0,-1 0 0,10 0 0,2 0 0,10 0 0,0 0 0,-1 0 0,1 0 0,11 0 0,-3 0 0,17 0 0,-11 0 0,-1 0 0,14 0 0,-22 0 0,16 4 0,-27-3 0,5 3 0,-10-4 0,4 4 0,-5-3 0,0 3 0,0 0 0,-4-4 0,3 4 0,-8-4 0,8 4 0,-7-3 0,2 3 0,-4-4 0,5 0 0,-4 0 0,4 0 0,-5 0 0,5 0 0,-4 0 0,8 0 0,-8 0 0,8 0 0,-7 0 0,2 0 0,1 0 0,-4 0 0,8 0 0,-8 0 0,8 0 0,-3 0 0,0 0 0,3 0 0,-1 0 0,2 0 0,-1 0 0,-5 0 0,-7 0 0,5 0 0,-3 0 0,14 0 0,1 0 0,18 0 0,-8 0 0,19 0 0,3 0 0,-1 0 0,-6 0 0,2 0 0,29 0 0,-42 0 0,35 0 0,-18 0 0,23-4 0,-13 3 0,11-3 0,-58 1 0,19 2 0,1-6 0,0 2 0,0 1 0,-20 0 0,5 4 0,-4-3 0,12 2 0,-3-6 0,-7 6 0,8-2 0,-7 3 0,22 0 0,-8-4 0,12 3 0,-9-7 0,-14 4 0,-3-1 0,-2 2 0,-1-1 0,6 0 0,16-9 0,-4 3 0,17-4 0,-15 8 0,47 2 0,-47 4 0,42 0 0,-59 0 0,12 0 0,12 0 0,30 0 0,-25 0 0,16 0 0,-55 0 0,5 0 0,-8 0 0,4 0 0,-1 0 0,21 0 0,-23 0 0,19 0 0,-12 0 0,2 0 0,2 0 0,-8 0 0,1 0 0,-4 0 0,8 0 0,2 0 0,1 0 0,31 0 0,-20 0 0,27 0 0,-31 0 0,8 0 0,-15 0 0,5 0 0,-4 0 0,-6 0 0,6 0 0,-11 0 0,4 0 0,-5 0 0,5 0 0,-4 0 0,8 0 0,-8 0 0,8 0 0,-7 0 0,2 0 0,-4 0 0,1 0 0,2 0 0,-2 0 0,2 0 0,-3 0 0,2 0 0,-1 0 0,2 0 0,-4 0 0,4 0 0,-4 0 0,4 0 0,-1 0 0,-3 0 0,3 0 0,0 0 0,-3 0 0,2-3 0,0 2 0,1-2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6:41:30.1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37 16383,'64'0'0,"-6"0"0,-26 0 0,3 0 0,8 0 0,2 0 0,5 0 0,-2 0 0,-10 0 0,-1 0 0,-7 0 0,-5 0 0,1 0 0,-6 4 0,4-3 0,-7 5 0,2-5 0,1 3 0,-4-4 0,4 0 0,-5 0 0,0 0 0,0 0 0,1 0 0,-1 0 0,0 0 0,5 0 0,-4 0 0,8 0 0,-3 0 0,-1 0 0,4 0 0,-7 0 0,7 0 0,-8 0 0,4 0 0,-5 0 0,0 0 0,0 0 0,2 0 0,3 0 0,3 0 0,7 0 0,1 0 0,6 4 0,-1 1 0,1 0 0,-1 3 0,1-7 0,-6 3 0,4-4 0,-8 0 0,3 4 0,-5-3 0,0 2 0,-4-3 0,3 4 0,-4-3 0,5 3 0,-4-4 0,3 3 0,-8-2 0,8 3 0,-3-4 0,0 0 0,2 0 0,-6 0 0,7 0 0,-8 0 0,8 0 0,-3 0 0,0 0 0,-2 0 0,1 0 0,-4 0 0,4 0 0,-5 0 0,5 0 0,-4 0 0,8 0 0,-8 0 0,8 0 0,3 0 0,0 0 0,5 0 0,-7 0 0,0 0 0,-4 0 0,3 0 0,-8 0 0,8 0 0,-8 0 0,4 0 0,-1 0 0,-2 0 0,2 0 0,-3 0 0,-1 0 0,0 0 0,5 0 0,6 0 0,5 0 0,6 0 0,-1 0 0,-5 0 0,5 0 0,-5 0 0,5 0 0,1 0 0,-1 0 0,-4 0 0,3 0 0,-9 0 0,9 0 0,-8 0 0,3 0 0,-5 0 0,0 0 0,-4 0 0,3 0 0,-4 0 0,1 0 0,3 0 0,-3 0 0,-1 0 0,15 0 0,-16 0 0,17 0 0,-16 0 0,5 0 0,-4 0 0,3 0 0,-3 0 0,4 0 0,0 0 0,0 0 0,0 0 0,0 0 0,0 0 0,0 0 0,0 0 0,0 0 0,0 0 0,0 0 0,-4 0 0,3 0 0,-3 0 0,4 0 0,0 0 0,0-4 0,0 3 0,0-3 0,0 4 0,7 0 0,-5 0 0,5 0 0,-12 0 0,4 0 0,-3 0 0,0 0 0,3 0 0,-8 0 0,8 0 0,-3 0 0,-1 0 0,4 0 0,-7 0 0,2-3 0,-3 2 0,0-2 0,4 3 0,2 0 0,25-4 0,-5-1 0,12-4 0,-6-1 0,-4 0 0,-1 5 0,5-4 0,-10 8 0,4-4 0,-5 5 0,-1 0 0,1 0 0,-6 0 0,-1 0 0,-5 0 0,5 0 0,-3 0 0,3 0 0,-5 0 0,-4 0 0,3 0 0,-4 0 0,5 0 0,0 0 0,0 0 0,1 0 0,-1 0 0,5 0 0,-4 0 0,4 0 0,11 0 0,-12 0 0,13 0 0,-17 0 0,0 0 0,0 0 0,0 0 0,0 0 0,-4 0 0,3 0 0,-4 0 0,1 0 0,3 0 0,-8 0 0,8 0 0,-7 0 0,2 0 0,1 0 0,-4 0 0,4 0 0,-5 0 0,5 0 0,-4 0 0,4 0 0,2 0 0,0 0 0,11 0 0,-2-4 0,22 3 0,-1-8 0,16 4 0,11-1 0,-18 1 0,10 5 0,6 0 0,-32 0 0,18 0 0,-31 0 0,-10 0 0,9 0 0,-15 0 0,4 0 0,-1 0 0,-2 0 0,7 0 0,-8 0 0,8 4 0,-3-3 0,-1 2 0,4-3 0,-3 4 0,0-3 0,-2 3 0,1-4 0,-4 0 0,4 0 0,-5 0 0,0 0 0,5 0 0,-4 0 0,4 0 0,-5 0 0,1 0 0,-1 0 0,0 0 0,0 0 0,18 0 0,3 0 0,-2 0 0,3 3 0,-14 1 0,-2 0 0,4 2 0,-13-5 0,11 5 0,-11-2 0,4 0 0,2 2 0,-8-3 0,11 1 0,-8 2 0,4-3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25:20.77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9 16383,'26'0'0,"-4"0"0,-13-4 0,-1 3 0,4-3 0,-3 4 0,3 0 0,0 0 0,-2 0 0,1 0 0,2 0 0,-4 0 0,3 0 0,0 0 0,-3 0 0,4 0 0,-1 0 0,-3 0 0,4 0 0,-1 0 0,-3 0 0,4 0 0,-1 0 0,-3 0 0,4 0 0,-1 0 0,-3 0 0,4 0 0,-1 0 0,-3 0 0,3 0 0,0 0 0,-3 0 0,4 0 0,-1 0 0,-3 0 0,3 0 0,1 0 0,-4 0 0,3 0 0,1 0 0,-4 0 0,3 0 0,1 0 0,-4 0 0,3 0 0,0 0 0,-2 0 0,2 0 0,0 0 0,-2 0 0,2 0 0,0 0 0,-2 0 0,2 0 0,0 0 0,-2 0 0,2 0 0,0 0 0,-2 0 0,2 0 0,0 0 0,-2 0 0,2 0 0,0 0 0,-2 0 0,2 0 0,5 0 0,-6 0 0,10 0 0,-11 0 0,7 0 0,-2 0 0,3 0 0,1 0 0,0 0 0,0 0 0,0 0 0,-1 0 0,1 0 0,5 0 0,-3 0 0,8 0 0,-9 0 0,10 0 0,-10 0 0,10 0 0,-5 0 0,20 0 0,-11 0 0,11 0 0,-18 0 0,3 0 0,-8 0 0,2 0 0,0 0 0,2 0 0,5 0 0,-6 0 0,0 0 0,-7 0 0,1 0 0,-5 0 0,4 0 0,-4 0 0,1 4 0,2-3 0,-3 3 0,5 0 0,-4-3 0,2 3 0,-3-4 0,5 5 0,0-4 0,8 3 0,-6-4 0,6 0 0,-8 0 0,0 0 0,-1 0 0,-3 0 0,2 0 0,-2 0 0,-1 0 0,4 0 0,-9 0 0,9 0 0,-4 0 0,0 0 0,-1 0 0,0 0 0,-3 0 0,8 0 0,-9 0 0,5 0 0,-1 0 0,-4 0 0,4 0 0,0 0 0,-3 0 0,8 0 0,-9 0 0,9 0 0,-8 0 0,11 0 0,-6 0 0,3 0 0,0 0 0,-8 0 0,7 0 0,-7 0 0,3 0 0,0 0 0,-3 0 0,7 0 0,-7 0 0,3 0 0,0 0 0,-3 0 0,8 0 0,-9 0 0,4 0 0,0 0 0,-3 0 0,3 0 0,0 0 0,-3 0 0,3 0 0,-1 0 0,-2 0 0,2 0 0,5 0 0,-7 0 0,7 0 0,-8 0 0,4 4 0,-3 1 0,2 0 0,-3-1 0,3-4 0,3 0 0,3 0 0,1 0 0,0 0 0,0 0 0,0 0 0,-1 0 0,1 0 0,0 0 0,8 0 0,-6 0 0,2 0 0,-6 0 0,-2 0 0,3 0 0,-3 0 0,2 0 0,-2 0 0,3 0 0,1 0 0,-5 0 0,4 0 0,-4 0 0,5 0 0,0 0 0,0 0 0,0 0 0,-5 0 0,4 0 0,-9 0 0,9 0 0,-9 0 0,9 0 0,-8-4 0,3 3 0,4-3 0,-7 4 0,12 0 0,-13 0 0,4 0 0,4 0 0,-6 0 0,6 0 0,-9 0 0,1 0 0,3 0 0,-3 0 0,4 0 0,0 0 0,-4-4 0,4 3 0,-4-3 0,3 4 0,-2 0 0,2 0 0,0 0 0,-2-3 0,2 2 0,0-3 0,-2 4 0,2 0 0,0 0 0,-2 0 0,2 0 0,0 0 0,-2-4 0,2 3 0,5-3 0,-7 4 0,7 0 0,-8 0 0,3-4 0,-3 3 0,4-2 0,-1 3 0,-3 0 0,4 0 0,3 0 0,-6 0 0,6 0 0,-4 0 0,-2 0 0,2 0 0,0 0 0,-2 0 0,5 0 0,-1 0 0,12 0 0,-6 0 0,8 0 0,-1 0 0,-6 0 0,11 0 0,-3 0 0,-7 0 0,4 0 0,-12 0 0,5 0 0,-5 0 0,3 0 0,-7 0 0,3 0 0,0 0 0,1 0 0,0 0 0,3 0 0,-8 0 0,4 0 0,0 0 0,-4 0 0,3 0 0,1 0 0,-4 0 0,3 0 0,1 0 0,-4 0 0,3 0 0,1 0 0,-4 0 0,3 0 0,1 0 0,-4 0 0,3 0 0,1 0 0,-4 0 0,3 0 0,1 0 0,1 0 0,-1 0 0,0 0 0,-4 0 0,3 0 0,-3 0 0,4 0 0,-1 0 0,-3 0 0,4 0 0,-1 0 0,-3 0 0,8 0 0,-8 0 0,7 0 0,-3 0 0,4 0 0,-4 0 0,-1 0 0,-3 0 0,3 0 0,-3 0 0,3 0 0,0 0 0,-2 0 0,2 0 0,0 0 0,-3 0 0,4 0 0,3 0 0,-6 0 0,10 0 0,-11 0 0,3 0 0,0 0 0,-2 0 0,2 0 0,0 0 0,-3 0 0,8 0 0,-7 0 0,7 0 0,-3 0 0,-1 0 0,4 0 0,-3 0 0,-1 0 0,4 0 0,-3 0 0,0 0 0,3 0 0,-8 0 0,12 0 0,-7 0 0,4 0 0,-6 0 0,0 0 0,-2 0 0,2 0 0,1 0 0,-4 0 0,3 0 0,1 0 0,-4 0 0,3 0 0,0 0 0,-2 0 0,2 0 0,0 0 0,-3 0 0,3 0 0,0 0 0,-3 0 0,3 0 0,0 0 0,-3 0 0,3 0 0,0 0 0,-3 0 0,3 0 0,0 0 0,-3 0 0,4 0 0,-2 0 0,-1 0 0,1 0 0,1 0 0,-3 0 0,4 0 0,-1 0 0,-3 0 0,3 0 0,0 0 0,-3 0 0,3 0 0,0 0 0,-3 0 0,3 0 0,0 0 0,-2 0 0,2 0 0,0 0 0,-3 0 0,3 0 0,0 0 0,-2 0 0,2 0 0,0 0 0,-3 0 0,3 0 0,0 0 0,-3 0 0,3 0 0,0 0 0,-3 0 0,3 0 0,0 0 0,-3 0 0,3 0 0,-1 0 0,-2 0 0,3 0 0,0 0 0,-3 3 0,3-2 0,0 3 0,-3-4 0,2 0 0,1 0 0,-3 0 0,3 0 0,0 4 0,-3-3 0,3 3 0,0-4 0,-4 3 0,4-2 0,0 3 0,-3-1 0,2-2 0,1 3 0,-4-4 0,7 0 0,-6 0 0,3 0 0,-1 0 0,-2 3 0,3-2 0,-1 3 0,-2-4 0,6 0 0,-6 0 0,2 0 0,0 0 0,-2 0 0,5 0 0,-5 0 0,2 0 0,0 0 0,-2 0 0,6 0 0,-7 0 0,3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25:31.93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92 16383,'27'0'0,"-3"0"0,-16 0 0,1 0 0,7 0 0,-5 0 0,6 0 0,-4 0 0,-3 0 0,3 0 0,0 0 0,-4 0 0,5 0 0,-1 0 0,-4 0 0,9 0 0,-8-4 0,7 3 0,-7-3 0,3 4 0,0 0 0,-3 0 0,7 0 0,-7-4 0,3 3 0,-5-3 0,5 4 0,-3 0 0,3 0 0,-1 0 0,3 0 0,-2 0 0,0 0 0,0 0 0,-3 0 0,7 0 0,-7 0 0,3-3 0,0 2 0,-3-3 0,8 4 0,-9 0 0,9 0 0,-9-4 0,9 3 0,-4-3 0,0 4 0,4-4 0,-4 3 0,1-3 0,2-1 0,-3 4 0,5-3 0,-5 0 0,4 3 0,-4-3 0,5 4 0,-5 0 0,4 0 0,-4-4 0,5 3 0,-5-3 0,4 4 0,-4 0 0,0 0 0,4-4 0,-8 3 0,3-4 0,0 5 0,-3 0 0,3 0 0,0 0 0,-4 0 0,4 0 0,-1 0 0,-2 0 0,7-4 0,-8 3 0,5-3 0,-6 4 0,4 0 0,2 0 0,0 0 0,-1 0 0,-5 0 0,5 0 0,-4 0 0,3 0 0,0 0 0,7 0 0,0 0 0,10 0 0,-9 0 0,4 0 0,1 0 0,-5 0 0,4 0 0,-5 4 0,0-3 0,-1 3 0,1 0 0,0-3 0,0 4 0,-5-2 0,3-2 0,-2 3 0,4 0 0,-5-3 0,3 3 0,-2-4 0,-1 0 0,4 0 0,-4 0 0,5 0 0,-5 0 0,4 0 0,-9 0 0,9 0 0,-9 0 0,5 0 0,-1 0 0,-4 0 0,4 0 0,4 4 0,-6-3 0,6 3 0,-9-4 0,1 0 0,3 0 0,-3 0 0,4 0 0,-1 0 0,-3 0 0,4 0 0,-1 0 0,2 0 0,-1 0 0,0 0 0,1 0 0,-5 0 0,4 0 0,-1 0 0,2 0 0,0 0 0,-1 0 0,-5 0 0,6 0 0,-5 0 0,4 0 0,0 0 0,-4 0 0,8 0 0,-7 0 0,3 0 0,-1 0 0,-3 0 0,4 0 0,4 0 0,-7 0 0,7 0 0,-9 0 0,1 0 0,4 0 0,-3 0 0,3 0 0,-1 0 0,-2 0 0,2 0 0,0 0 0,-2 0 0,2 0 0,0 0 0,-3 0 0,3 0 0,1 0 0,-4 0 0,3 0 0,0 0 0,-3 0 0,4 0 0,-1 0 0,-3 0 0,3 0 0,0 0 0,-2 0 0,2 0 0,0 0 0,-2 0 0,2 0 0,0 0 0,-2 0 0,2 0 0,0 4 0,-3-4 0,4 4 0,-1-4 0,-3 4 0,3-4 0,0 4 0,-2-4 0,2 0 0,0 0 0,-3 0 0,4 0 0,-1 4 0,-3-3 0,4 2 0,-1-3 0,-3 0 0,4 0 0,-1 4 0,-3-3 0,3 3 0,1 0 0,-8 0 0,15 1 0,-14-1 0,11-4 0,8 0 0,-12 0 0,17 0 0,-21 0 0,4 0 0,0 0 0,-3 0 0,11 0 0,-10 0 0,6 0 0,-9 0 0,5 0 0,-3 0 0,3 0 0,0 0 0,-3 0 0,8 0 0,-9 0 0,9 0 0,-8 0 0,7 0 0,-3 0 0,1 0 0,2 0 0,-7 0 0,3 0 0,0 0 0,-3 0 0,3 0 0,0 0 0,-3 0 0,3 0 0,4 0 0,-7 0 0,7 0 0,-8 0 0,-1 0 0,5 0 0,1 0 0,0 0 0,3 0 0,-8 0 0,4 0 0,0 0 0,1 0 0,-1 0 0,8 0 0,-11 0 0,6 0 0,-3 0 0,-3 0 0,3 0 0,-1 0 0,-2 0 0,2 0 0,5 0 0,-7 0 0,7 0 0,-8 0 0,3 0 0,2 0 0,0 0 0,2 0 0,-6 0 0,2 0 0,0 0 0,-2 0 0,2 0 0,0 0 0,-3 0 0,3 0 0,0 0 0,-3 0 0,3 0 0,0 0 0,-3 0 0,3 0 0,0 0 0,-2 0 0,2 0 0,0 0 0,-3 0 0,3 0 0,1 0 0,-4 0 0,3 0 0,0 0 0,-2 0 0,2 0 0,-1 0 0,-1 4 0,1 0 0,2 1 0,9-2 0,-1-3 0,6 0 0,-8 0 0,14 0 0,-11 0 0,19 0 0,-20 5 0,6-4 0,-9 3 0,5-4 0,-3 0 0,2 0 0,5 0 0,-6 0 0,0 0 0,-4 0 0,-7 0 0,2 0 0,0 0 0,2 0 0,0 0 0,2 0 0,-6 0 0,10 0 0,-9 0 0,6 0 0,-9 0 0,9 0 0,-2 0 0,7 0 0,-8 0 0,7 0 0,-10 0 0,14 0 0,-15 0 0,7 0 0,0 0 0,-6 0 0,6 0 0,-1 0 0,-5 0 0,10 0 0,-7 0 0,5 0 0,-6 0 0,4 0 0,-8 0 0,7 0 0,-6 0 0,2 0 0,0 0 0,1 0 0,1 0 0,-2 0 0,0 0 0,-2 0 0,2 0 0,0 0 0,-2 0 0,2 0 0,0 0 0,-3 0 0,3 0 0,1 0 0,-4 0 0,3 0 0,0 0 0,-2 0 0,6 0 0,-7 0 0,3 0 0,0 0 0,-3 0 0,3 0 0,0 0 0,-3 0 0,3 0 0,0 0 0,-3 0 0,3 0 0,0 0 0,-3 0 0,3 0 0,0 0 0,-3 0 0,3 0 0,0 0 0,-3 0 0,3 0 0,0 0 0,-3 0 0,3 0 0,0 0 0,-3 0 0,3 0 0,-1 0 0,-2 0 0,3 0 0,0 0 0,-3 0 0,2 0 0,1 0 0,-3 0 0,3 0 0,0 0 0,-3 0 0,3 0 0,0 0 0,-2 0 0,2 0 0,0 0 0,-3 0 0,3 0 0,0 4 0,-3-3 0,3 2 0,0-3 0,-4 0 0,4 0 0,0 0 0,-3 4 0,4-3 0,-1 3 0,-3-4 0,3 0 0,0 0 0,-3 0 0,3 0 0,0 0 0,-3 0 0,2 0 0,1 0 0,-3 0 0,3 0 0,0 0 0,-3 0 0,2 0 0,1 0 0,-3 0 0,2 0 0,1 0 0,-2 0 0,1 0 0,1 0 0,-3 3 0,3-2 0,0 3 0,-3-4 0,3 0 0,0 0 0,-3 0 0,6 0 0,-6 0 0,2 0 0,0 0 0,-2 0 0,7 0 0,-8 0 0,4 0 0,0 0 0,-4 0 0,7 0 0,-6 0 0,3 0 0,-1 0 0,-2 0 0,5 0 0,-5 0 0,2 0 0,0 0 0,-2 0 0,6 0 0,-7 0 0,3 0 0,0 0 0,-2 0 0,5 0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33:10.3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16383,'42'0'0,"-1"0"0,-30 0 0,11 0 0,-11 0 0,10 0 0,-9 0 0,14 0 0,-13 0 0,7 0 0,-5 0 0,-4 0 0,8 0 0,-3 0 0,-1 0 0,4 0 0,-4 0 0,1 0 0,3 0 0,-7 0 0,7 4 0,-3-3 0,-1 4 0,4-5 0,-7 5 0,7-4 0,-4 8 0,1-8 0,2 3 0,-3-4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33:18.14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80 16383,'39'0'0,"0"0"0,-28 0 0,11 0 0,-5 0 0,5 0 0,1 0 0,6 0 0,-5 0 0,5 0 0,1 0 0,-6 0 0,5 0 0,-6 0 0,6 0 0,-5 0 0,5 0 0,-6 0 0,-1 0 0,-5 0 0,5 0 0,-5 0 0,5 0 0,7-11 0,-4 8 0,4-8 0,-7 11 0,1 0 0,0 0 0,-6-5 0,4 4 0,-4-4 0,6 0 0,-1 4 0,1-4 0,-6 0 0,4 4 0,-3-3 0,-1-1 0,4 4 0,-4-4 0,0 5 0,14-5 0,-17 4 0,18-4 0,-15 5 0,6 0 0,-6 0 0,4 0 0,-9 0 0,9 0 0,-10 0 0,11 0 0,-11 0 0,15 0 0,-13 0 0,7 0 0,0 0 0,-7 0 0,7 0 0,-4 0 0,-4 0 0,8 0 0,-3 0 0,-1 0 0,4 0 0,-8 0 0,13 0 0,-13 0 0,9 0 0,-6 0 0,-3 0 0,14 0 0,-13 0 0,12 0 0,-13 0 0,4 0 0,-1 0 0,2 0 0,5 0 0,-6 0 0,0 0 0,0 0 0,0 0 0,6 0 0,-6 0 0,6 0 0,-5 0 0,0 0 0,4 0 0,-4 0 0,0 0 0,5 0 0,-5 0 0,0 0 0,4 0 0,-4 0 0,0 0 0,5 0 0,-11 0 0,15 4 0,-13-3 0,12 4 0,-13 0 0,4-4 0,4 3 0,-7-4 0,7 5 0,-5-4 0,-4 3 0,8-4 0,-4 5 0,1-4 0,-3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33:20.3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16383,'55'0'0,"0"0"0,-36 0 0,9 0 0,-5 0 0,2 0 0,10 0 0,-10 0 0,4 0 0,0 0 0,1 0 0,1 0 0,-2 0 0,0 0 0,-4 0 0,4 0 0,-7 0 0,1 0 0,0 0 0,-1 0 0,-5 5 0,5-4 0,-5 3 0,0 1 0,4-4 0,-4 3 0,0-4 0,5 5 0,-11-3 0,10 3 0,-9-5 0,9 5 0,-9-4 0,8 9 0,-8-9 0,7 3 0,-3-4 0,0 0 0,2 5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33:41.14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16383,'40'0'0,"7"0"0,-34 0 0,21 0 0,-15 0 0,10 0 0,0 0 0,-5 0 0,0 0 0,-3 0 0,-4 0 0,0 0 0,5 0 0,-11 0 0,10 0 0,-6 0 0,1 0 0,4 0 0,-9 0 0,14 0 0,-13 0 0,9 0 0,-6 0 0,-4 0 0,8 0 0,-3 0 0,0 0 0,3 0 0,-4 0 0,0 0 0,3 0 0,-2 0 0,-1 0 0,4 0 0,-4 0 0,0 0 0,4 0 0,-4 0 0,1 0 0,3 0 0,-4 0 0,1 0 0,3 0 0,-4 0 0,1 0 0,3 5 0,-8-4 0,9 3 0,-5-4 0,1 0 0,4 5 0,-9-4 0,9 4 0,-4-5 0,1 0 0,8 5 0,-12-4 0,7 4 0,-4-5 0,-5 0 0,15 0 0,-13 0 0,7 0 0,-4 0 0,-4 0 0,8 0 0,-3 0 0,-1 0 0,10 5 0,-13-4 0,7 4 0,-4-5 0,-5 0 0,10 0 0,-9 0 0,8 0 0,-3 0 0,-1 0 0,5 0 0,-4 0 0,-1 0 0,4 5 0,-9-4 0,9 3 0,1-4 0,-4 0 0,4 0 0,-7 5 0,3-4 0,-1 4 0,4-5 0,-3 0 0,-1 0 0,5 4 0,-4-3 0,-1 4 0,10-5 0,-14 0 0,9 0 0,-6 0 0,-3 0 0,8 0 0,2 0 0,-5 0 0,3 0 0,-5 0 0,-4 0 0,14 0 0,-12 4 0,7-2 0,-5 2 0,-4-4 0,9 0 0,-4 0 0,0 0 0,3 0 0,-2 0 0,-1 0 0,4 0 0,-8 0 0,12 0 0,-11 0 0,7 0 0,-5 0 0,-3 0 0,7 0 0,-3 0 0,0 0 0,3 0 0,-8 0 0,9 0 0,-4 0 0,0 0 0,3 0 0,-8 0 0,8 0 0,-3 0 0,0 0 0,3 0 0,-7 0 0,7 0 0,-3 0 0,0 0 0,3 0 0,-7 0 0,7 0 0,-3 0 0,-1 0 0,5 0 0,-9 0 0,8 0 0,-3 0 0,-1 0 0,4 0 0,-4 0 0,0 0 0,4 0 0,-5 0 0,1 0 0,3 5 0,-7 0 0,4 6 0,0 4 0,-8-8 0,4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2:20:22.52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0 16383,'69'0'0,"-2"0"0,-48 0 0,17 0 0,-16 0 0,6 0 0,-9 0 0,10 0 0,-7 0 0,6 0 0,-9 0 0,8 8 0,-6-6 0,6 6 0,0-8 0,-6 0 0,6 0 0,0 0 0,-6 0 0,5 0 0,0 0 0,-5 0 0,5 0 0,0 0 0,-5 0 0,5 0 0,1 0 0,-7 0 0,7 0 0,-1 0 0,-5 0 0,5 0 0,-1 0 0,-4 0 0,5 0 0,0 0 0,-6 0 0,6 0 0,0 0 0,-5 0 0,4 0 0,2 0 0,-7 0 0,7 0 0,-1 0 0,-5 0 0,5 0 0,0 0 0,-5 0 0,5 0 0,1 0 0,-7 0 0,7 0 0,-1 0 0,-5 0 0,5 0 0,1 0 0,-6 0 0,5 0 0,1 0 0,-6 0 0,5 0 0,0 0 0,-5 0 0,5 0 0,0 0 0,-6 0 0,6 0 0,0 0 0,-5 0 0,5 0 0,0 0 0,-5 0 0,6 0 0,-1 0 0,-6 0 0,7 0 0,-1 0 0,-6 0 0,6 0 0,0 0 0,-5 0 0,5 0 0,1 0 0,-7 0 0,7 0 0,-1 0 0,-5 0 0,5 0 0,0 0 0,-5 0 0,5 0 0,1 0 0,-6 0 0,6 0 0,0 0 0,-6 0 0,6 0 0,-1 0 0,-4 0 0,4 0 0,1 0 0,-6 0 0,5 0 0,1 0 0,-6 0 0,5 0 0,1 0 0,-7 0 0,6 0 0,0 0 0,-5 0 0,5 0 0,0 0 0,-5 0 0,5 0 0,0-8 0,-5 6 0,5-6 0,0 8 0,-5 0 0,5 0 0,1 0 0,-7 0 0,7 0 0,-1 0 0,-5 0 0,6 0 0,-1 0 0,-5 0 0,6 0 0,0 0 0,-6 0 0,6 0 0,0 0 0,-6 0 0,6 0 0,-1 0 0,-5 0 0,6 0 0,0 0 0,-6 0 0,5 0 0,1 0 0,-6 0 0,5 0 0,1 0 0,-7 0 0,7 0 0,-1 0 0,-5 0 0,5 0 0,0 0 0,-6 0 0,6 0 0,-1 0 0,-5 0 0,5 0 0,0 0 0,-5 0 0,12 0 0,-13 0 0,6 0 0,0 0 0,-6 0 0,13 0 0,-13 0 0,6 0 0,-7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33:44.7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192 1 16383,'53'0'0,"-6"0"0,-24 0 0,-1 0 0,1 0 0,14 0 0,-11 0 0,10 0 0,-7 0 0,2 0 0,6 0 0,0 0 0,-6 0 0,5 0 0,-12 0 0,5 0 0,0 0 0,-5 0 0,6 0 0,-8 0 0,1 0 0,-6 0 0,4 0 0,-4 0 0,6 0 0,0 0 0,-6 0 0,4 0 0,-4 0 0,10 0 0,-8 0 0,6 0 0,-13 0 0,9 0 0,-9 0 0,9 0 0,-9 0 0,8 0 0,-3 0 0,-1 0 0,10 0 0,-14 0 0,9 0 0,-1 0 0,-7 0 0,7 0 0,-5 0 0,2 0 0,-1 0 0,4 0 0,-9 0 0,9 0 0,-3 0 0,-1 0 0,4 0 0,-9 0 0,9 0 0,-4 0 0,0 0 0,3 0 0,-8 0 0,8 0 0,-3 0 0,0 0 0,3 0 0,-8 0 0,8 0 0,-64 0 0,24 0 0,-51 0 0,35 0 0,-1 0 0,1 0 0,0 0 0,-1 0 0,7 0 0,-4 5 0,10-3 0,-10 3 0,10 0 0,-11-4 0,12 5 0,-5-1 0,0-4 0,4 4 0,-4-5 0,6 0 0,0 5 0,6-4 0,-4 4 0,3-5 0,1 0 0,-4 5 0,9-4 0,-9 4 0,9-5 0,-10 0 0,0 5 0,4-4 0,-8 4 0,14-5 0,-9 0 0,9 0 0,-9 0 0,9 0 0,-14 0 0,13 0 0,-13 0 0,14 0 0,-9 0 0,9 0 0,-9 0 0,9 0 0,-9 0 0,4 0 0,1 0 0,-5 0 0,4 0 0,1 0 0,-10 0 0,13 0 0,-13 0 0,14 0 0,-3 0 0,-6 0 0,8 0 0,-7 0 0,4 0 0,4 0 0,-9 0 0,9 0 0,-14 0 0,13 0 0,-7 0 0,5 0 0,3 0 0,-7 0 0,3 0 0,0 0 0,-3 0 0,4 0 0,1 0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33:53.44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 16383,'39'0'0,"-6"0"0,-17 0 0,-4 0 0,14 0 0,-14 0 0,9 0 0,-6 0 0,-3 0 0,9 0 0,-9 0 0,14 0 0,-14 0 0,9 0 0,-6 0 0,1 0 0,1 0 0,3 0 0,-9 0 0,9 0 0,-5 0 0,1 0 0,4 0 0,-9 0 0,8 0 0,-3 0 0,0 0 0,4 0 0,-9 0 0,8 0 0,-3 0 0,0 0 0,3 0 0,-7 0 0,7 0 0,-3 5 0,0-4 0,3 3 0,-8-4 0,8 5 0,-4-4 0,1 4 0,3-5 0,-8 0 0,8 0 0,-3 4 0,0-3 0,3 4 0,-8-5 0,9 0 0,-4 0 0,-1 0 0,5 4 0,-9-2 0,8 2 0,-3-4 0,0 0 0,4 0 0,-9 0 0,8 0 0,-3 0 0,0 0 0,3 0 0,-7 0 0,7 0 0,-3 0 0,0 0 0,3 0 0,-7 0 0,13 0 0,-13 0 0,9 0 0,-1 0 0,-7 0 0,7 0 0,-4 0 0,-5 0 0,10 0 0,-5 0 0,1 0 0,3 0 0,-9 0 0,14 0 0,-12 0 0,7 0 0,-5 0 0,-4 0 0,8 0 0,-3 0 0,0 0 0,4 0 0,-9 0 0,8 0 0,-3 0 0,0 0 0,3 0 0,-7 0 0,8 0 0,-4 0 0,1 0 0,2 0 0,-2 0 0,-1 0 0,4 0 0,-3 0 0,-1 0 0,5 0 0,-4 0 0,-1 0 0,10 0 0,-14 0 0,9 0 0,-6 0 0,-3 0 0,9 0 0,-4 0 0,0 0 0,5 0 0,-5 0 0,5 0 0,1 0 0,-6 0 0,4 0 0,-3 0 0,4 0 0,1 0 0,-1 0 0,-4 0 0,3 0 0,-4 0 0,6 0 0,-1 0 0,1 0 0,-1 0 0,1 0 0,0 0 0,-1 0 0,1 0 0,0 0 0,-1 0 0,1 0 0,10 0 0,-14 0 0,13 0 0,-15 0 0,5 0 0,1-5 0,0 4 0,-1-4 0,1 5 0,0 0 0,-1-5 0,1 3 0,-1-3 0,1 5 0,0-5 0,-1 4 0,-5-4 0,5 0 0,-5 3 0,0-3 0,4 5 0,-9 0 0,8-4 0,-4 2 0,0-2 0,3 4 0,-7 0 0,7 0 0,-4 0 0,4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33:57.8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16383,'58'0'0,"-16"0"0,-8 0 0,-15 0 0,16 0 0,-11 0 0,12 0 0,-12 0 0,5 0 0,-6 0 0,0 0 0,-1 0 0,1 0 0,0 0 0,-1 0 0,1 0 0,-6 0 0,4 0 0,-4 0 0,1 0 0,3 0 0,-4 0 0,0 0 0,4 0 0,-9 0 0,9 0 0,-9 0 0,8 0 0,-4 0 0,0 0 0,4 0 0,-8 0 0,8 0 0,-4 0 0,0 0 0,3 0 0,-8 0 0,9 0 0,-4 0 0,-1 0 0,5 0 0,-9 0 0,8 0 0,-3 0 0,0 0 0,4 0 0,-9 0 0,8 0 0,-3 0 0,0 0 0,3 0 0,-7 0 0,7 0 0,-3 0 0,0 0 0,4 0 0,-8 0 0,8 0 0,1 0 0,-3 0 0,2 0 0,-4 0 0,-5 0 0,11 0 0,-11 0 0,11 0 0,-11 0 0,15 0 0,-13 0 0,13 0 0,-15 0 0,10 0 0,-9 0 0,8 0 0,-3 0 0,-1 0 0,6 0 0,-11 0 0,15 0 0,-13 0 0,13 0 0,-15 0 0,5 0 0,0 0 0,5 0 0,-2 0 0,6 0 0,-8 0 0,1 0 0,3 0 0,-4 0 0,6 0 0,-1 0 0,-5 0 0,5 0 0,-5 0 0,0 0 0,4 0 0,-4 0 0,6 0 0,-1 0 0,1 0 0,-6 0 0,4 5 0,-3-4 0,4 4 0,1-5 0,-6 0 0,4 0 0,-4 0 0,6 6 0,-6-5 0,4 4 0,-9-5 0,9 0 0,-9 0 0,9 0 0,-9 0 0,9 0 0,-10 0 0,11 0 0,-11 4 0,10-3 0,-4 4 0,-1-5 0,5 0 0,-10 0 0,10 0 0,0 5 0,-4-4 0,4 4 0,-7-5 0,-2 0 0,12 5 0,-11-4 0,7 3 0,-5-4 0,-3 0 0,7 5 0,-3-4 0,0 4 0,3-5 0,-8 0 0,9 0 0,-4 0 0,-1 0 0,5 4 0,-9-3 0,8 4 0,-4-5 0,0 0 0,3 4 0,-3-3 0,-1 3 0,4-4 0,-3 0 0,0 0 0,3 0 0,-4 5 0,5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1:35:05.8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26 138 16383,'52'0'0,"-12"0"0,-18 0 0,1 0 0,2 0 0,4 0 0,0 0 0,-5 0 0,5 0 0,-6 0 0,-1 0 0,8 0 0,-6 0 0,5 0 0,-6 0 0,-1 0 0,7 0 0,-4 0 0,4 0 0,-7 0 0,1 0 0,0 0 0,-1 0 0,1 0 0,-1 0 0,1 0 0,0 0 0,-1 0 0,-5 0 0,5 0 0,-5 0 0,0 0 0,4 0 0,-9 0 0,9 0 0,-4 0 0,0 0 0,4 0 0,-9 0 0,14 0 0,-13 0 0,12 0 0,-13 0 0,4 0 0,4 0 0,-7 0 0,7 0 0,0 0 0,-7 0 0,7 0 0,1 0 0,-9 0 0,9 0 0,-5 0 0,-5 0 0,15 0 0,-13 0 0,12 0 0,-13 0 0,4 4 0,0-3 0,5 4 0,-2-5 0,6 0 0,-13 0 0,4 0 0,-1 0 0,3 0 0,-1 0 0,-2 4 0,6-2 0,-9 2 0,9-4 0,-6 0 0,-4 5 0,8-4 0,-3 3 0,0-4 0,3 5 0,-2-4 0,-1 4 0,5-5 0,-10 0 0,9 0 0,-4 0 0,1 4 0,4-3 0,-10 4 0,9-5 0,-4 0 0,0 0 0,4 0 0,-9 0 0,8 4 0,-3-2 0,0 2 0,2-4 0,-26-31 0,9 18 0,-16-24 0,10 27 0,0 5 0,-4-17 0,2 14 0,-6-15 0,8 14 0,-9 4 0,-1-4 0,-1 8 0,1-9 0,0 9 0,-1-8 0,0 8 0,-3-4 0,7 5 0,-8 0 0,4 0 0,0 0 0,-3 0 0,7 0 0,-7 0 0,3 0 0,0 0 0,-3 0 0,7 0 0,-8 0 0,4 0 0,0 0 0,-4 0 0,9 0 0,-9 0 0,4 0 0,0 0 0,-4 0 0,9 0 0,-9 0 0,4 0 0,0 0 0,-3 0 0,7 0 0,-7 0 0,3 0 0,0 0 0,-4 0 0,9 0 0,-9 0 0,4 0 0,-6 0 0,6 0 0,0 0 0,2 0 0,-2 0 0,0 0 0,-4 0 0,9 0 0,-9 0 0,5 0 0,-2 0 0,-2 0 0,8 0 0,-9 0 0,4 0 0,0 0 0,-3 0 0,7 0 0,-7 0 0,-3 0 0,5 0 0,-4 0 0,6 0 0,-2 0 0,1 0 0,-4 0 0,2 0 0,2 0 0,-4 0 0,8 0 0,-8 0 0,3 0 0,0 0 0,-2 0 0,7 0 0,-8 0 0,4 0 0,0 0 0,-3 0 0,8 0 0,-9 0 0,4 0 0,1 0 0,-5 0 0,9 0 0,-8 0 0,3 0 0,0 0 0,-3 0 0,8 0 0,-8 0 0,3 0 0,0 0 0,-3 0 0,7 0 0,-7 0 0,3 0 0,0 0 0,-3 0 0,7 0 0,-7 0 0,4 0 0,-1 0 0,-2 0 0,2 0 0,1 0 0,-3 0 0,3 0 0,0 0 0,-4 0 0,4 0 0,0 0 0,1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1:18:48.3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8 16383,'37'0'0,"-6"0"0,-24 0 0,5 0 0,6 0 0,-3 0 0,3 0 0,-5 0 0,1 0 0,6 0 0,-6-3 0,2 2 0,0-2 0,-2 3 0,5 0 0,-5 0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1:18:50.84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16383,'40'0'0,"-6"0"0,-27 0 0,3 0 0,11 0 0,-8 0 0,7 0 0,-7 0 0,-1 0 0,8 0 0,-5 0 0,2 0 0,0 0 0,-3 0 0,3 0 0,-1 0 0,-2 0 0,3 0 0,-4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1:18:57.55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65 16383,'43'0'0,"-7"0"0,-25 0 0,-2 0 0,14 0 0,-13 0 0,10 0 0,-3 0 0,-8 0 0,14 0 0,-11 0 0,5 0 0,1 0 0,-6 0 0,7 0 0,-7 0 0,6 0 0,-1 0 0,-3-3 0,3 2 0,-3-2 0,3 3 0,-2-4 0,2 4 0,0-7 0,-2 6 0,2-2 0,-1 3 0,-1-3 0,1 2 0,1-2 0,-2 0 0,2 2 0,-3-2 0,0-1 0,3 4 0,-2-7 0,2 7 0,-4-7 0,4 7 0,-3-4 0,3 4 0,-1-3 0,-2 3 0,2-3 0,1 3 0,-3 0 0,5 0 0,-5 0 0,2 0 0,0 0 0,-2 0 0,2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1:19:04.68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90 16383,'43'0'0,"-10"0"0,-22 0 0,-1 0 0,8 0 0,-2 0 0,2 0 0,-1 0 0,-5 0 0,6 0 0,4 0 0,-9 0 0,7 0 0,-5 0 0,-3 0 0,8 0 0,-8 0 0,6 0 0,3 0 0,-8 0 0,7 0 0,-6 0 0,1 0 0,3 0 0,-4 0 0,3 0 0,-3 0 0,4 0 0,-2 0 0,-1 0 0,2 0 0,-3 0 0,4 0 0,-4 0 0,3 0 0,0 0 0,-2 0 0,2 0 0,-3 0 0,4 0 0,-4 0 0,4-7 0,-4 5 0,0-5 0,4 7 0,-3 0 0,2 0 0,-3 0 0,4 0 0,-3 0 0,6-3 0,-9 2 0,6-2 0,-3-1 0,-2 3 0,8-2 0,-9 3 0,7 0 0,0-4 0,-6 4 0,5-4 0,0 1 0,-4 2 0,10-5 0,-15 5 0,8-2 0,-2-1 0,0 4 0,3-4 0,-4 1 0,1 2 0,3-2 0,-2 3 0,1-3 0,-3 2 0,1-2 0,3 3 0,-3-4 0,3 4 0,-4-4 0,0 4 0,7 0 0,-8 0 0,8 0 0,-7 0 0,1 0 0,2-3 0,-2 2 0,-1-2 0,4 3 0,-2 0 0,1 0 0,-3 0 0,4 0 0,-2 0 0,2 0 0,-4 0 0,0 0 0,3 0 0,-1 0 0,1 0 0,-3 0 0,0 0 0,4 0 0,-3 0 0,2 0 0,-3 0 0,1 0 0,2 0 0,-2 0 0,2 0 0,-2 0 0,-1 0 0,3 0 0,-2 0 0,3 0 0,0 0 0,-6 0 0,8 0 0,-8 0 0,5 0 0,5 0 0,-10 0 0,9 0 0,-3 0 0,-5 0 0,11 0 0,-15 0 0,8 0 0,-2 0 0,1 0 0,2 0 0,-2 0 0,-2 0 0,2 0 0,1 0 0,0 0 0,0 0 0,2 0 0,-7 0 0,12 0 0,-14 0 0,10 0 0,-5 0 0,0 0 0,3 0 0,-3 0 0,0 0 0,2 0 0,-1 0 0,2 0 0,-4 0 0,1 0 0,3 0 0,-2 0 0,2 0 0,-4 0 0,1 0 0,2 0 0,-1 0 0,2 0 0,-4 0 0,0 0 0,3 0 0,-2 0 0,3 0 0,-4 0 0,0 0 0,4 0 0,-3 0 0,2 0 0,-3 0 0,4 0 0,-2 0 0,2 0 0,0 0 0,-6 0 0,8 0 0,-8 0 0,6 0 0,0 0 0,-6 0 0,8 0 0,-8 0 0,6 0 0,-2 0 0,-2 0 0,1 0 0,4 0 0,-7 0 0,9 0 0,-5 0 0,0 0 0,5 0 0,-9 0 0,10 0 0,-10 0 0,6 0 0,-4 0 0,2 0 0,2 0 0,-3 0 0,0 0 0,3 0 0,-3 0 0,3 0 0,-4 0 0,0 0 0,8 0 0,-10 0 0,9 0 0,-7 0 0,5 0 0,-4 0 0,2 0 0,-2 3 0,0-2 0,2 2 0,-3-3 0,1 0 0,2 0 0,2 0 0,-4 0 0,2 0 0,-2 3 0,3-2 0,-2 2 0,1-3 0,-2 0 0,0 0 0,3 0 0,0 4 0,-6-4 0,9 3 0,-9-3 0,6 0 0,4 0 0,-10 0 0,9 0 0,-7 0 0,-2 4 0,8-4 0,-8 4 0,5-4 0,0 0 0,-5 0 0,8 0 0,-9 0 0,6 0 0,0 3 0,-3-3 0,3 3 0,-1-3 0,-1 0 0,2 0 0,-1 3 0,-5 7 0,2 4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1:19:07.16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16383,'53'0'0,"-14"0"0,-20 0 0,-7 0 0,4 0 0,8 0 0,-11 0 0,10 0 0,-11 0 0,3 0 0,8 0 0,-9 0 0,8 0 0,-7 0 0,1 0 0,6 0 0,-9 0 0,5 0 0,-3 0 0,1 0 0,3 0 0,-5 0 0,1 0 0,3 0 0,-3 0 0,3 0 0,-3 0 0,-1 0 0,3 0 0,-3 0 0,2 0 0,0 0 0,-2 0 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1:19:09.1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7 16383,'62'0'0,"-11"0"0,-15 0 0,-8 0 0,3 0 0,-10 0 0,9 0 0,-12 0 0,12 0 0,-13 0 0,13 0 0,-12 0 0,8 0 0,-6 0 0,1 0 0,5 0 0,0 0 0,-5 0 0,0 0 0,-6 0 0,1 0 0,0 0 0,-1-3 0,0 2 0,2-2 0,-2 3 0,2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2:20:25.07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18 16383,'60'0'0,"-8"0"0,-25 0 0,2 0 0,9 0 0,0 0 0,-9 0 0,6 0 0,-6 0 0,9 0 0,-9 0 0,7 0 0,-16 0 0,15 0 0,-15 0 0,6 0 0,1 0 0,-7 0 0,6 0 0,-9 0 0,8 0 0,-6 0 0,6 0 0,0 0 0,-6 0 0,6 0 0,0 0 0,-6 0 0,6 0 0,-1 0 0,-5 0 0,6 0 0,-1 0 0,-5 0 0,5 0 0,0 0 0,-5 0 0,5 0 0,0 0 0,-6-8 0,5 6 0,1-6 0,0 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2:11:33.98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75 16383,'50'0'0,"-8"0"0,-17 0 0,-9 0 0,5 0 0,-1 0 0,-3 0 0,7 0 0,-7 0 0,8 0 0,-8 0 0,3 0 0,-4 0 0,4 0 0,-3 0 0,3 0 0,-4 0 0,0 0 0,0 0 0,-1 0 0,-3 0 0,3 0 0,-3 0 0,4 0 0,-4 0 0,2 0 0,-2 0 0,4 0 0,0 0 0,-1 0 0,1 0 0,0 0 0,0 0 0,-1 0 0,-3 0 0,3 0 0,-3 0 0,0 0 0,3 0 0,-3 0 0,7 0 0,-7 0 0,2 0 0,-3 0 0,-3 0 0,7 0 0,-7 0 0,3 0 0,0 0 0,-3 0 0,10 0 0,-9 0 0,9 0 0,-10 0 0,3 0 0,0 0 0,-3 0 0,10 0 0,-9 0 0,5-7 0,-7 5 0,5-5 0,-1 7 0,1 0 0,2 0 0,-6 0 0,3 0 0,0 0 0,-3 0 0,6 0 0,-2-3 0,-1 2 0,4-3 0,-7 4 0,7 0 0,-7 0 0,7-3 0,-7 2 0,6-3 0,-2 4 0,0 0 0,3 0 0,-7 0 0,7 0 0,-7-3 0,7 2 0,-7-2 0,10 3 0,-6 0 0,3 0 0,-4 0 0,0 0 0,-3 0 0,7 0 0,-7-3 0,3 2 0,0-2 0,-3 3 0,10 0 0,-9 0 0,5 0 0,-3 0 0,-3 0 0,6 0 0,-2 0 0,-1 0 0,0 0 0,0 0 0,-3 0 0,7 0 0,-7 0 0,7 0 0,-7 0 0,6 0 0,-2 0 0,0 0 0,3 0 0,-7 0 0,7 0 0,-7 0 0,7 0 0,-7 0 0,7 0 0,-4 0 0,1 0 0,3 0 0,-7 0 0,7 0 0,-3 0 0,4 0 0,-1 0 0,-3 0 0,3 0 0,-3-4 0,7 3 0,-3-2 0,3 3 0,-3 0 0,0 0 0,-4 0 0,2 0 0,-2 0 0,4 0 0,-4 0 0,3 0 0,-7 0 0,7 0 0,-3 0 0,0 0 0,2 0 0,-6 0 0,7 0 0,-3 0 0,0 0 0,3 0 0,-3 0 0,0 0 0,2 0 0,-2 0 0,0 0 0,3 0 0,-3 0 0,0 0 0,3 0 0,-3 0 0,3 0 0,1 0 0,0 0 0,0 0 0,-1 0 0,1 0 0,-4 0 0,7 0 0,-6 0 0,8 0 0,-6 0 0,8 0 0,-6 0 0,11 0 0,-11 0 0,3 0 0,0 0 0,-3 0 0,3 0 0,-4 0 0,4 0 0,-3 0 0,8 0 0,-8 0 0,7 0 0,-7 0 0,4 0 0,-1 0 0,-3 0 0,3 0 0,-4 0 0,-1 0 0,6 0 0,-5 0 0,5 0 0,-6 0 0,1 0 0,7 0 0,-6 0 0,6 0 0,-3 0 0,-3 0 0,4 0 0,-6 0 0,1 0 0,0 0 0,0 0 0,-5 0 0,4 0 0,-3 0 0,4 0 0,-4 0 0,3 0 0,3 0 0,-5 0 0,5 0 0,-8 0 0,-2 0 0,5 0 0,-2 0 0,0 0 0,3 0 0,-7 0 0,6 0 0,-2 0 0,-1 0 0,3 0 0,-5 0 0,5 0 0,-3 0 0,1 0 0,1 0 0,-4 0 0,5 0 0,-3 0 0,-3-9 0,-1-2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2:21:03.78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1 135 16383,'57'0'0,"-11"0"0,-22 0 0,-9 0 0,15 0 0,-11 0 0,11 0 0,-14 0 0,-1 0 0,8-8 0,-5 6 0,4-4 0,0 6 0,-3 0 0,2-8 0,-4 6 0,6-5 0,-6 7 0,6 0 0,-1-8 0,-4 6 0,5-5 0,0 7 0,-4 0 0,4 0 0,-7 0 0,6 0 0,-4 0 0,14-8 0,-15 6 0,8-7 0,-10 9 0,8 0 0,-6 0 0,6-6 0,1 4 0,-6-6 0,6 8 0,-9 0 0,8 0 0,-6-7 0,6 5 0,-7-6 0,6 8 0,-4 0 0,4 0 0,1 0 0,-5 0 0,4 0 0,1-6 0,-6 4 0,6-6 0,0 8 0,-6 0 0,6 0 0,0 0 0,-6 0 0,6-8 0,-7 7 0,6-7 0,-4 8 0,4 0 0,1 0 0,-5 0 0,4 0 0,1 0 0,-6 0 0,6 0 0,0 0 0,-6 0 0,6 0 0,0 0 0,-6 0 0,6 0 0,-1 0 0,-4 0 0,5 0 0,-1 0 0,-5 0 0,6 0 0,0 0 0,-6 0 0,6 0 0,0 0 0,-6 0 0,6 0 0,-1 0 0,-4 0 0,5 0 0,-1 0 0,-4 0 0,4 0 0,1 0 0,-5 0 0,4 0 0,0 0 0,-4 0 0,4 0 0,0 0 0,-4 0 0,4 0 0,0 0 0,-4 0 0,3 0 0,2 0 0,-5 0 0,4 0 0,1 0 0,-6 0 0,5 0 0,0 0 0,-5 0 0,4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2:21:13.065"/>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0 141 16383,'65'0'0,"-15"0"0,-13 0 0,-17 0 0,16 0 0,-16 0 0,7 0 0,-10 0 0,11 0 0,-8 0 0,6 0 0,-8 0 0,7 0 0,-5 0 0,15 0 0,-15 0 0,7 0 0,-9 0 0,7 0 0,-6 0 0,7 0 0,-1 0 0,-5 0 0,4 0 0,2 0 0,-7 0 0,6 0 0,1 0 0,-7 0 0,7 0 0,-1 0 0,-5 0 0,5 0 0,1 0 0,-7 0 0,6 0 0,1 0 0,-7 0 0,7 0 0,-1 0 0,-5 0 0,5 0 0,1 0 0,-7 0 0,6 0 0,1 0 0,-7 0 0,6 0 0,0 0 0,-5-14 0,5 10 0,-8-12 0,9 16 0,-7 0 0,7 0 0,-1 0 0,-6 0 0,7 0 0,-2 0 0,-4 0 0,15 0 0,-15 0 0,7 0 0,0 0 0,-7 0 0,7-16 0,0 12 0,-7-12 0,7 16 0,0 0 0,-7 0 0,6 0 0,-7 0 0,7 0 0,-5 0 0,5 0 0,-8 0 0,7 0 0,-6 0 0,7 0 0,1 0 0,-7 0 0,7 0 0,-9-14 0,7 10 0,-6-12 0,16 16 0,-15 0 0,7 0 0,-10 0 0,9 0 0,-7 0 0,7 0 0,-1 0 0,-6 0 0,7 0 0,-1 0 0,4 0 0,-2 0 0,1 0 0,-11 0 0,9 0 0,-7 0 0,7 0 0,-1 0 0,-6 0 0,7 0 0,0 0 0,-5 0 0,6 0 0,-9 0 0,7 0 0,-6 0 0,7 0 0,-1 0 0,-5 0 0,5 0 0,0 0 0,4 0 0,-1 0 0,-2 0 0,-7 0 0,6 0 0,-6 0 0,7 0 0,-2 0 0,-3 0 0,3 0 0,2-16 0,-6 12 0,5-12 0,0 16 0,-6 0 0,7 0 0,-1 0 0,-5 0 0,5 0 0,1 0 0,-7 0 0,6 0 0,1 0 0,-7 0 0,6 0 0,0 0 0,-5 0 0,5 0 0,0 0 0,-6 0 0,6 0 0,1 0 0,-7 0 0,7 0 0,-2 0 0,-3 0 0,3 0 0,1 0 0,-6 0 0,6 0 0,1 0 0,-7 0 0,7 0 0,-1 0 0,-6 0 0,7 0 0,-1 0 0,-5 0 0,5 0 0,0 0 0,-5 0 0,5 0 0,0 0 0,-6 0 0,7 0 0,-1 0 0,-5 0 0,5 0 0,1 0 0,-7 0 0,7 0 0,-2 0 0,-5 0 0,7 0 0,-1 0 0,-5 0 0,14 0 0,-13 0 0,5 0 0,-7 0 0,15 0 0,-12 0 0,12 0 0,1 0 0,-14 0 0,15 0 0,-11 0 0,-5 0 0,5 0 0,0 0 0,-5 0 0,6 0 0,8 0 0,-12 0 0,12 0 0,-8 0 0,-7 0 0,7 0 0,-1 0 0,-6 0 0,7 0 0,-1 0 0,-5 0 0,5 0 0,1 0 0,-7 0 0,7 0 0,6 0 0,-10 0 0,11 0 0,-7 0 0,-7 0 0,7 0 0,-1 0 0,-7 0 0,8 0 0,-2 0 0,-4 0 0,4 0 0,2 0 0,-7 0 0,5 0 0,1 0 0,-7 0 0,8 0 0,-2 0 0,-5 0 0,6 0 0,-1 0 0,-5 0 0,5 0 0,1 0 0,-6 0 0,4 0 0,2 0 0,-7 0 0,7 0 0,-1 0 0,-5 0 0,5 0 0,0 0 0,-4 0 0,3 0 0,3 0 0,-8 0 0,7 0 0,-1 0 0,-6 0 0,7 0 0,-1 0 0,-4 0 0,4 0 0,2 0 0,-8 0 0,7 0 0,-1 0 0,-5 0 0,6 0 0,0 0 0,-7 0 0,7 0 0,-1 0 0,-4 0 0,4 0 0,1 0 0,-7 0 0,6 0 0,0 0 0,-5 0 0,5 0 0,-1 0 0,-5 0 0,7 0 0,-1 0 0,-5 0 0,4 0 0,1 0 0,-6 0 0,13 0 0,-13 0 0,4 0 0,3 0 0,-7 0 0,6 0 0,-1 0 0,-5 0 0,6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2:21:19.23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0 132 16383,'85'0'0,"-16"0"0,-22 0 0,1 0 0,-9 0 0,18 0 0,-17 0 0,17 0 0,-18 0 0,18 0 0,-17 0 0,7 0 0,-11 0 0,1 0 0,0 0 0,-1 0 0,1 0 0,-9 0 0,5 0 0,-5 0 0,0 0 0,6 0 0,-6 0 0,0 0 0,6 0 0,-15 0 0,6 0 0,1 0 0,-8 0 0,17 0 0,-16 0 0,15 0 0,-15 0 0,5 0 0,2 0 0,-6 0 0,4-8 0,-7 5 0,0-7 0,16 10 0,-13 0 0,12 0 0,-14 0 0,-2 0 0,8 0 0,-6 0 0,6 0 0,0-10 0,-6 7 0,6-7 0,0 10 0,-5 0 0,5 0 0,-1 0 0,-4 0 0,5 0 0,-1 0 0,-4 0 0,4 0 0,1 0 0,-6 0 0,6 0 0,-1 0 0,-4 0 0,5 0 0,0 0 0,-6 0 0,6 0 0,-1 0 0,-5 0 0,6 0 0,0 0 0,-7 0 0,7 0 0,0-9 0,-6 7 0,6-8 0,-1 10 0,-4 0 0,5 0 0,-1 0 0,-5 0 0,6 0 0,0 0 0,-6 0 0,6 0 0,-1 0 0,-5 0 0,6 0 0,0 0 0,-5 0 0,5 0 0,0 0 0,-6 0 0,6 0 0,1 0 0,-6 0 0,6 0 0,-8 0 0,16 0 0,-13 0 0,14 0 0,-18 0 0,0 0 0,9 0 0,-6 0 0,7 0 0,-9 0 0,15 0 0,-12 0 0,14 0 0,-11 0 0,-5 0 0,16 0 0,-16 0 0,8 0 0,-1 0 0,-6 0 0,6 0 0,1 0 0,-8 0 0,17 0 0,-16-10 0,14 7 0,-13-7 0,14 10 0,-16 0 0,17 0 0,-16 0 0,6 0 0,1 0 0,-8 0 0,17 0 0,-16 0 0,6 0 0,-9 0 0,10 0 0,-8 0 0,8 0 0,-1 0 0,-6 0 0,14-9 0,-15 7 0,15-8 0,-14 10 0,6 0 0,-9 0 0,8 0 0,-6 0 0,6 0 0,0 0 0,3 0 0,0 0 0,-2 0 0,-9-10 0,2 7 0,5-7 0,-5 10 0,6 0 0,0 0 0,-6 0 0,6 0 0,0 0 0,-6 0 0,6 0 0,0 0 0,-5 0 0,4 0 0,1 0 0,-6 0 0,6 0 0,0 0 0,-6 0 0,5 0 0,1 0 0,-7 0 0,7 0 0,-1 0 0,-4 0 0,4 0 0,0 0 0,-6 0 0,6 0 0,0 0 0,-6 0 0,7 0 0,-2 0 0,-4 0 0,5 0 0,-1 0 0,-6 0 0,6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2:21:28.65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1 176 16383,'63'0'0,"10"0"0,-43 0 0,16 0 0,0 0 0,1 0 0,12 0 0,-11 0 0,8 0 0,-17 0 0,17 0 0,-19 0 0,10 0 0,-12 0 0,1 0 0,-1 0 0,0 0 0,1 0 0,-1 0 0,1 0 0,-1 0 0,1 0 0,-1 0 0,-8 0 0,7 0 0,-7 0 0,0 0 0,6 0 0,1-8 0,3 6 0,-3-6 0,0 8 0,-7 0 0,0 0 0,5 0 0,-5 0 0,0 0 0,7 0 0,-16-6 0,15 4 0,-14-6 0,15 8 0,-17-8 0,17 6 0,-16-6 0,15 8 0,-14 0 0,14 0 0,-15 0 0,16-7 0,-16 5 0,7-7 0,-1 9 0,-5 0 0,14 0 0,-15 0 0,16-9 0,-16 7 0,22-6 0,-11 8 0,5 0 0,-10 0 0,1-8 0,-6 6 0,14-7 0,-15 9 0,16 0 0,-16-7 0,7 5 0,-1-6 0,-5 8 0,14 0 0,-15-7 0,7 5 0,-9-6 0,7 8 0,4 0 0,-1 0 0,-2 0 0,-8 0 0,16 0 0,-12-7 0,12 5 0,-16-6 0,0 8 0,7 0 0,-4 0 0,3 0 0,-5-7 0,6 5 0,3-6 0,-1 8 0,1 0 0,-11 0 0,9 0 0,-7 0 0,7 0 0,-1 0 0,-5 0 0,5 0 0,0 0 0,-5 0 0,6 0 0,-1 0 0,-5 0 0,5 0 0,9 0 0,-13 0 0,14 0 0,-17 0 0,0 0 0,7 0 0,3 0 0,0 0 0,-2 0 0,2 0 0,-9 0 0,9 0 0,-2 0 0,-6 0 0,7 0 0,0 0 0,-7 0 0,7 0 0,-9 0 0,9 0 0,-7 0 0,15 0 0,-15 0 0,7 0 0,-1 0 0,-5 0 0,21 0 0,-11 0 0,5 0 0,-1 0 0,-14 0 0,15 0 0,-17 0 0,17 0 0,-15 0 0,13 0 0,-5 0 0,9 0 0,-9 0 0,6 0 0,-6 0 0,0 0 0,6 0 0,-14 0 0,14 0 0,-15 0 0,7 0 0,-9 0 0,7 0 0,-5 0 0,6 0 0,-1 0 0,-5 0 0,5 0 0,0 0 0,-5 0 0,5 0 0,9 0 0,-12 0 0,21 0 0,-24 0 0,9 0 0,-2 0 0,-6 0 0,16 0 0,-16 0 0,15 0 0,-14 0 0,14 0 0,-15 0 0,16 0 0,-7 0 0,-1 0 0,8 0 0,-16 0 0,16 0 0,-8 0 0,1 0 0,7 0 0,-7 0 0,0 0 0,21 0 0,-25 0 0,26 0 0,-22 0 0,0 0 0,6 0 0,-14 0 0,14 0 0,-15 0 0,7 0 0,-9 0 0,7 0 0,-5 0 0,5 0 0,1 0 0,-7 0 0,7 0 0,-1 0 0,-5 0 0,5 0 0,1 0 0,-7 0 0,7 0 0,-1 0 0,-5 0 0,4 0 0,1 0 0,-4 0 0,3 0 0,2 0 0,-7 0 0,7 0 0,-1 0 0,-5 0 0,5 0 0,0 0 0,-5 0 0,5 0 0,0 0 0,-5 0 0,5 0 0,-1 0 0,-5 0 0,6 0 0,-1 0 0,-5 0 0,5 0 0,1 0 0,-7 0 0,6 0 0,-7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6:36:48.618"/>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85 5632 16383,'0'-50'0,"0"8"0,0 34 0,0-9 0,0-6 0,0 2 0,0-3 0,4 5 0,-4 2 0,4-9 0,-1 7 0,1-1 0,1-2 0,1 2 0,-5 0 0,3-2 0,-1 2 0,-2 0 0,2-3 0,-3 3 0,4 0 0,-3-3 0,2 3 0,-3 0 0,0-2 0,0 2 0,0 0 0,3-3 0,-2 3 0,3 0 0,-4-3 0,3 3 0,-2-1 0,2-2 0,-3 6 0,0-6 0,4 3 0,-3 1 0,2-4 0,-3 3 0,0-4 0,0 4 0,0-3 0,0 6 0,0-6 0,0 2 0,0 1 0,0-2 0,0 2 0,0-1 0,0-2 0,0 3 0,0 0 0,0-2 0,0-2 0,0 6 0,0-8 0,0 9 0,0-3 0,0-7 0,0 10 0,-3-5 0,2-1 0,-6 2 0,6 1 0,-3-3 0,1 7 0,2-12 0,-2 10 0,-1-4 0,3-2 0,-2 9 0,-1-16 0,3 14 0,-2 0 0,3-11 0,-4 10 0,4-8 0,-4 6 0,4-1 0,0 3 0,0-10 0,0 13 0,0-14 0,0 7 0,0-2 0,0 0 0,0 6 0,0-6 0,0 1 0,-4-3 0,3 2 0,-3 6 0,4-6 0,0 3 0,0-1 0,-3 2 0,2-2 0,-3 3 0,4-10 0,0 5 0,0-2 0,0-1 0,0 8 0,-4-8 0,3 9 0,-4-9 0,5 4 0,0-5 0,0 5 0,0-4 0,-4 3 0,3-16 0,-3 9 0,4-5 0,0 9 0,0 4 0,0-1 0,-4 2 0,3 0 0,-3 4 0,4-9 0,-4 9 0,3-9 0,-2 4 0,3-1 0,-5-8 0,4 7 0,-4-4 0,5-3 0,0 7 0,-3-4 0,2 2 0,-3 4 0,4 0 0,-4-4 0,2 8 0,-2-3 0,4 0 0,-4 4 0,3-4 0,-2-3 0,-1 6 0,3-6 0,-3 0 0,4 6 0,-3-9 0,2 10 0,-3-3 0,4-3 0,0 0 0,0-2 0,0 4 0,0 0 0,0 3 0,0-8 0,0 4 0,0 0 0,0-4 0,0 4 0,0-5 0,0 4 0,0-3 0,0 9 0,0-9 0,0 9 0,0-4 0,0-8 0,0 10 0,0-10 0,0 13 0,0 0 0,0-8 0,0 6 0,0-6 0,0 5 0,0 1 0,0-9 0,0 9 0,0-5 0,0-1 0,0 6 0,0-6 0,0 0 0,0 10 0,0-16 0,0 16 0,0-13 0,0 10 0,0-3 0,0-4 0,0 6 0,0-6 0,0 1 0,0 4 0,0-4 0,0-1 0,0 6 0,0-11 0,0 4 0,0 2 0,0-1 0,0 8 0,0-12 0,0 8 0,0-13 0,0 16 0,0-5 0,0 1 0,0 4 0,0-12 0,0 11 0,0-1 0,0-8 0,0 13 0,0-17 0,0 14 0,0-6 0,0 6 0,0-6 0,0 6 0,0-6 0,0 2 0,0 1 0,0-3 0,0 8 0,0-8 0,0 4 0,0-1 0,0-6 0,0 10 0,0-6 0,0 0 0,0 6 0,0-9 0,0 7 0,0-1 0,0-2 0,0 3 0,0-3 0,0 0 0,0 3 0,0-3 0,0 2 0,0-2 0,0-1 0,0 4 0,0-2 0,0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16:37:05.73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165 5988 16383,'0'-78'0,"0"16"0,0 35 0,0 3 0,0 1 0,0-4 0,0 9 0,0-4 0,0 1 0,0 3 0,0-10 0,0 9 0,0-6 0,0 3 0,0 4 0,0-12 0,0 15 0,0-9 0,0 4 0,0-3 0,0 2 0,0-6 0,0 8 0,0-2 0,0-2 0,-4 5 0,3-3 0,-3-3 0,4 6 0,0-6 0,0 0 0,0 6 0,-4-9 0,3 6 0,-3 3 0,4-8 0,-3 5 0,2 3 0,-6-12 0,6 16 0,-2-10 0,-1 2 0,3 4 0,-2-5 0,-1 0 0,4 8 0,-11-11 0,9 9 0,-8-7 0,9 3 0,-7-3 0,7 7 0,-6-10 0,6 10 0,-6-11 0,6 12 0,-6-5 0,6-2 0,-7 4 0,7-5 0,-3 3 0,4 3 0,-3-6 0,2 6 0,-3-6 0,4 6 0,-3-3 0,2-4 0,-3 6 0,4-6 0,0 1 0,0 5 0,0-6 0,0 4 0,-4 0 0,4-4 0,-4 0 0,4 7 0,0-5 0,0 6 0,0-4 0,0-6 0,0 13 0,0-16 0,0 16 0,0-10 0,0 1 0,0 6 0,0-7 0,0 5 0,0-2 0,0 0 0,0-5 0,0 11 0,0-12 0,0 10 0,0-5 0,0-1 0,0 5 0,0-5 0,0 2 0,0 1 0,0-4 0,0 3 0,0-4 0,0 0 0,0 8 0,0-6 0,0 5 0,0-7 0,0 0 0,0 8 0,0-10 0,0 12 0,0-10 0,0 0 0,0 6 0,0-6 0,0-4 0,0 8 0,0-8 0,0 12 0,0-1 0,0-11 0,0 9 0,0-15 0,0 17 0,0-4 0,0 0 0,0 3 0,0-15 0,0 14 0,0-10 0,0 13 0,0 0 0,0-8 0,0 6 0,0-6 0,0 0 0,0 6 0,0-6 0,0 3 0,0-4 0,0 2 0,0-5 0,0 3 0,0-3 0,0 3 0,0 4 0,0 0 0,0 3 0,0-10 0,0 5 0,-4-2 0,3 4 0,-3 5 0,4-5 0,0-4 0,0 2 0,0-6 0,0 12 0,0-4 0,0-3 0,0 6 0,0-6 0,0 5 0,0 1 0,0-5 0,0 6 0,0-6 0,0 6 0,0-10 0,0 13 0,0-16 0,0 16 0,0-14 0,0 11 0,0-2 0,0-5 0,0 6 0,0-6 0,0 0 0,0 6 0,0-5 0,0-6 0,0 10 0,0-10 0,0 5 0,0 6 0,0-6 0,0 1 0,0 4 0,-3-8 0,2 10 0,-3-6 0,4 3 0,0-4 0,0 4 0,0 1 0,0 0 0,0 0 0,0-8 0,0 10 0,0-5 0,-4 3 0,3 1 0,-3-10 0,4 11 0,0-2 0,0-2 0,0 3 0,0-15 0,0 9 0,0-11 0,0 8 0,0 0 0,0-6 0,0 4 0,0-9 0,0 4 0,0-6 0,0 0 0,0 6 0,0-5 0,0 5 0,0-6 0,0 6 0,0-17 0,0 19 0,0-19 0,0 23 0,0-5 0,0 6 0,0-6 0,0 10 0,0-9 0,0 10 0,0-5 0,0-1 0,0 6 0,0 1 0,0-3 0,0 6 0,0-9 0,0 7 0,0 3 0,0-8 0,0 9 0,0-6 0,0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DE81E-0150-894E-8A5E-5B2DF74ED6F1}" type="datetimeFigureOut">
              <a:rPr lang="en-US" smtClean="0"/>
              <a:t>3/5/22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C0EF9-B76C-2045-BC02-35003C59FAAE}" type="slidenum">
              <a:rPr lang="en-US" smtClean="0"/>
              <a:t>‹#›</a:t>
            </a:fld>
            <a:endParaRPr lang="en-US"/>
          </a:p>
        </p:txBody>
      </p:sp>
    </p:spTree>
    <p:extLst>
      <p:ext uri="{BB962C8B-B14F-4D97-AF65-F5344CB8AC3E}">
        <p14:creationId xmlns:p14="http://schemas.microsoft.com/office/powerpoint/2010/main" val="168315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Scanaliato</a:t>
            </a:r>
            <a:endParaRPr lang="en-US" dirty="0"/>
          </a:p>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3</a:t>
            </a:fld>
            <a:endParaRPr lang="en-US"/>
          </a:p>
        </p:txBody>
      </p:sp>
    </p:spTree>
    <p:extLst>
      <p:ext uri="{BB962C8B-B14F-4D97-AF65-F5344CB8AC3E}">
        <p14:creationId xmlns:p14="http://schemas.microsoft.com/office/powerpoint/2010/main" val="40924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13</a:t>
            </a:fld>
            <a:endParaRPr lang="en-US"/>
          </a:p>
        </p:txBody>
      </p:sp>
    </p:spTree>
    <p:extLst>
      <p:ext uri="{BB962C8B-B14F-4D97-AF65-F5344CB8AC3E}">
        <p14:creationId xmlns:p14="http://schemas.microsoft.com/office/powerpoint/2010/main" val="50725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14</a:t>
            </a:fld>
            <a:endParaRPr lang="en-US"/>
          </a:p>
        </p:txBody>
      </p:sp>
    </p:spTree>
    <p:extLst>
      <p:ext uri="{BB962C8B-B14F-4D97-AF65-F5344CB8AC3E}">
        <p14:creationId xmlns:p14="http://schemas.microsoft.com/office/powerpoint/2010/main" val="357040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15</a:t>
            </a:fld>
            <a:endParaRPr lang="en-US"/>
          </a:p>
        </p:txBody>
      </p:sp>
    </p:spTree>
    <p:extLst>
      <p:ext uri="{BB962C8B-B14F-4D97-AF65-F5344CB8AC3E}">
        <p14:creationId xmlns:p14="http://schemas.microsoft.com/office/powerpoint/2010/main" val="67371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16</a:t>
            </a:fld>
            <a:endParaRPr lang="en-US"/>
          </a:p>
        </p:txBody>
      </p:sp>
    </p:spTree>
    <p:extLst>
      <p:ext uri="{BB962C8B-B14F-4D97-AF65-F5344CB8AC3E}">
        <p14:creationId xmlns:p14="http://schemas.microsoft.com/office/powerpoint/2010/main" val="32671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17</a:t>
            </a:fld>
            <a:endParaRPr lang="en-US"/>
          </a:p>
        </p:txBody>
      </p:sp>
    </p:spTree>
    <p:extLst>
      <p:ext uri="{BB962C8B-B14F-4D97-AF65-F5344CB8AC3E}">
        <p14:creationId xmlns:p14="http://schemas.microsoft.com/office/powerpoint/2010/main" val="246474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19</a:t>
            </a:fld>
            <a:endParaRPr lang="en-US"/>
          </a:p>
        </p:txBody>
      </p:sp>
    </p:spTree>
    <p:extLst>
      <p:ext uri="{BB962C8B-B14F-4D97-AF65-F5344CB8AC3E}">
        <p14:creationId xmlns:p14="http://schemas.microsoft.com/office/powerpoint/2010/main" val="80731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Scanaliato</a:t>
            </a:r>
          </a:p>
          <a:p>
            <a:endParaRPr lang="en-US" dirty="0"/>
          </a:p>
          <a:p>
            <a:r>
              <a:rPr lang="en-US" dirty="0"/>
              <a:t>Codman’s initial sketches suggested these fracture patterns</a:t>
            </a:r>
          </a:p>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20</a:t>
            </a:fld>
            <a:endParaRPr lang="en-US"/>
          </a:p>
        </p:txBody>
      </p:sp>
    </p:spTree>
    <p:extLst>
      <p:ext uri="{BB962C8B-B14F-4D97-AF65-F5344CB8AC3E}">
        <p14:creationId xmlns:p14="http://schemas.microsoft.com/office/powerpoint/2010/main" val="227187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Binary (LEGO) description system. Combining the 5 basic fracture planes results in 12 basic fracture patterns. Basic fracture planes lie between the greater tuberosity and the head, the greater tuberosity and the shaft, the lesser tuberosity and the head, the lesser tuberosity and the shaft, and the lesser tuberosity and the greater tuberosity. There are 6 possible fractures dividing the humerus into two fragments, 5 possible fractures dividing the humerus into three fragments, and a single fracture dividing the humerus into four fragments. </a:t>
            </a:r>
            <a:endParaRPr lang="en-US" dirty="0"/>
          </a:p>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23</a:t>
            </a:fld>
            <a:endParaRPr lang="en-US"/>
          </a:p>
        </p:txBody>
      </p:sp>
    </p:spTree>
    <p:extLst>
      <p:ext uri="{BB962C8B-B14F-4D97-AF65-F5344CB8AC3E}">
        <p14:creationId xmlns:p14="http://schemas.microsoft.com/office/powerpoint/2010/main" val="3704042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24</a:t>
            </a:fld>
            <a:endParaRPr lang="en-US"/>
          </a:p>
        </p:txBody>
      </p:sp>
    </p:spTree>
    <p:extLst>
      <p:ext uri="{BB962C8B-B14F-4D97-AF65-F5344CB8AC3E}">
        <p14:creationId xmlns:p14="http://schemas.microsoft.com/office/powerpoint/2010/main" val="2159383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25</a:t>
            </a:fld>
            <a:endParaRPr lang="en-US"/>
          </a:p>
        </p:txBody>
      </p:sp>
    </p:spTree>
    <p:extLst>
      <p:ext uri="{BB962C8B-B14F-4D97-AF65-F5344CB8AC3E}">
        <p14:creationId xmlns:p14="http://schemas.microsoft.com/office/powerpoint/2010/main" val="353403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glenoid fracture at the anteroinferior border of the articular surface was present in 5 cases; all were small enough to be ignored without compromising glenohumeral joint stability </a:t>
            </a:r>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a:t>
            </a:fld>
            <a:endParaRPr lang="en-US"/>
          </a:p>
        </p:txBody>
      </p:sp>
    </p:spTree>
    <p:extLst>
      <p:ext uri="{BB962C8B-B14F-4D97-AF65-F5344CB8AC3E}">
        <p14:creationId xmlns:p14="http://schemas.microsoft.com/office/powerpoint/2010/main" val="95444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26</a:t>
            </a:fld>
            <a:endParaRPr lang="en-US"/>
          </a:p>
        </p:txBody>
      </p:sp>
    </p:spTree>
    <p:extLst>
      <p:ext uri="{BB962C8B-B14F-4D97-AF65-F5344CB8AC3E}">
        <p14:creationId xmlns:p14="http://schemas.microsoft.com/office/powerpoint/2010/main" val="1191887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 values highlighted in yellow</a:t>
            </a:r>
          </a:p>
        </p:txBody>
      </p:sp>
      <p:sp>
        <p:nvSpPr>
          <p:cNvPr id="4" name="Slide Number Placeholder 3"/>
          <p:cNvSpPr>
            <a:spLocks noGrp="1"/>
          </p:cNvSpPr>
          <p:nvPr>
            <p:ph type="sldNum" sz="quarter" idx="5"/>
          </p:nvPr>
        </p:nvSpPr>
        <p:spPr/>
        <p:txBody>
          <a:bodyPr/>
          <a:lstStyle/>
          <a:p>
            <a:fld id="{35FC0EF9-B76C-2045-BC02-35003C59FAAE}" type="slidenum">
              <a:rPr lang="en-US" smtClean="0"/>
              <a:t>27</a:t>
            </a:fld>
            <a:endParaRPr lang="en-US"/>
          </a:p>
        </p:txBody>
      </p:sp>
    </p:spTree>
    <p:extLst>
      <p:ext uri="{BB962C8B-B14F-4D97-AF65-F5344CB8AC3E}">
        <p14:creationId xmlns:p14="http://schemas.microsoft.com/office/powerpoint/2010/main" val="2103533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predictors of ischemia are the ones highlighted</a:t>
            </a:r>
          </a:p>
        </p:txBody>
      </p:sp>
      <p:sp>
        <p:nvSpPr>
          <p:cNvPr id="4" name="Slide Number Placeholder 3"/>
          <p:cNvSpPr>
            <a:spLocks noGrp="1"/>
          </p:cNvSpPr>
          <p:nvPr>
            <p:ph type="sldNum" sz="quarter" idx="5"/>
          </p:nvPr>
        </p:nvSpPr>
        <p:spPr/>
        <p:txBody>
          <a:bodyPr/>
          <a:lstStyle/>
          <a:p>
            <a:fld id="{35FC0EF9-B76C-2045-BC02-35003C59FAAE}" type="slidenum">
              <a:rPr lang="en-US" smtClean="0"/>
              <a:t>28</a:t>
            </a:fld>
            <a:endParaRPr lang="en-US"/>
          </a:p>
        </p:txBody>
      </p:sp>
    </p:spTree>
    <p:extLst>
      <p:ext uri="{BB962C8B-B14F-4D97-AF65-F5344CB8AC3E}">
        <p14:creationId xmlns:p14="http://schemas.microsoft.com/office/powerpoint/2010/main" val="221420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We would like to thank the LEGO Company, Denmark, for allowing us to use their bricks for didactic purposes."</a:t>
            </a:r>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29</a:t>
            </a:fld>
            <a:endParaRPr lang="en-US"/>
          </a:p>
        </p:txBody>
      </p:sp>
    </p:spTree>
    <p:extLst>
      <p:ext uri="{BB962C8B-B14F-4D97-AF65-F5344CB8AC3E}">
        <p14:creationId xmlns:p14="http://schemas.microsoft.com/office/powerpoint/2010/main" val="193956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Furhtermore</a:t>
            </a:r>
            <a:r>
              <a:rPr lang="en-US" dirty="0"/>
              <a:t>, sets the stage to determine which fractures might go on to fail ORIF even if performed properly</a:t>
            </a:r>
          </a:p>
        </p:txBody>
      </p:sp>
      <p:sp>
        <p:nvSpPr>
          <p:cNvPr id="4" name="Slide Number Placeholder 3"/>
          <p:cNvSpPr>
            <a:spLocks noGrp="1"/>
          </p:cNvSpPr>
          <p:nvPr>
            <p:ph type="sldNum" sz="quarter" idx="5"/>
          </p:nvPr>
        </p:nvSpPr>
        <p:spPr/>
        <p:txBody>
          <a:bodyPr/>
          <a:lstStyle/>
          <a:p>
            <a:fld id="{35FC0EF9-B76C-2045-BC02-35003C59FAAE}" type="slidenum">
              <a:rPr lang="en-US" smtClean="0"/>
              <a:t>30</a:t>
            </a:fld>
            <a:endParaRPr lang="en-US"/>
          </a:p>
        </p:txBody>
      </p:sp>
    </p:spTree>
    <p:extLst>
      <p:ext uri="{BB962C8B-B14F-4D97-AF65-F5344CB8AC3E}">
        <p14:creationId xmlns:p14="http://schemas.microsoft.com/office/powerpoint/2010/main" val="3654915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Sandler</a:t>
            </a:r>
          </a:p>
        </p:txBody>
      </p:sp>
      <p:sp>
        <p:nvSpPr>
          <p:cNvPr id="4" name="Slide Number Placeholder 3"/>
          <p:cNvSpPr>
            <a:spLocks noGrp="1"/>
          </p:cNvSpPr>
          <p:nvPr>
            <p:ph type="sldNum" sz="quarter" idx="5"/>
          </p:nvPr>
        </p:nvSpPr>
        <p:spPr/>
        <p:txBody>
          <a:bodyPr/>
          <a:lstStyle/>
          <a:p>
            <a:fld id="{35FC0EF9-B76C-2045-BC02-35003C59FAAE}" type="slidenum">
              <a:rPr lang="en-US" smtClean="0"/>
              <a:t>31</a:t>
            </a:fld>
            <a:endParaRPr lang="en-US"/>
          </a:p>
        </p:txBody>
      </p:sp>
    </p:spTree>
    <p:extLst>
      <p:ext uri="{BB962C8B-B14F-4D97-AF65-F5344CB8AC3E}">
        <p14:creationId xmlns:p14="http://schemas.microsoft.com/office/powerpoint/2010/main" val="2753992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37</a:t>
            </a:fld>
            <a:endParaRPr lang="en-US"/>
          </a:p>
        </p:txBody>
      </p:sp>
    </p:spTree>
    <p:extLst>
      <p:ext uri="{BB962C8B-B14F-4D97-AF65-F5344CB8AC3E}">
        <p14:creationId xmlns:p14="http://schemas.microsoft.com/office/powerpoint/2010/main" val="1302322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38</a:t>
            </a:fld>
            <a:endParaRPr lang="en-US"/>
          </a:p>
        </p:txBody>
      </p:sp>
    </p:spTree>
    <p:extLst>
      <p:ext uri="{BB962C8B-B14F-4D97-AF65-F5344CB8AC3E}">
        <p14:creationId xmlns:p14="http://schemas.microsoft.com/office/powerpoint/2010/main" val="1302322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Scanaliato</a:t>
            </a:r>
          </a:p>
          <a:p>
            <a:endParaRPr lang="en-US" dirty="0"/>
          </a:p>
          <a:p>
            <a:r>
              <a:rPr lang="en-US" dirty="0" err="1"/>
              <a:t>Thiss</a:t>
            </a:r>
            <a:r>
              <a:rPr lang="en-US" dirty="0"/>
              <a:t> builds upon what Hertel propose (and, to a lesser extent, Boileau with the hemi paper)</a:t>
            </a:r>
          </a:p>
        </p:txBody>
      </p:sp>
      <p:sp>
        <p:nvSpPr>
          <p:cNvPr id="4" name="Slide Number Placeholder 3"/>
          <p:cNvSpPr>
            <a:spLocks noGrp="1"/>
          </p:cNvSpPr>
          <p:nvPr>
            <p:ph type="sldNum" sz="quarter" idx="5"/>
          </p:nvPr>
        </p:nvSpPr>
        <p:spPr/>
        <p:txBody>
          <a:bodyPr/>
          <a:lstStyle/>
          <a:p>
            <a:fld id="{35FC0EF9-B76C-2045-BC02-35003C59FAAE}" type="slidenum">
              <a:rPr lang="en-US" smtClean="0"/>
              <a:t>42</a:t>
            </a:fld>
            <a:endParaRPr lang="en-US"/>
          </a:p>
        </p:txBody>
      </p:sp>
    </p:spTree>
    <p:extLst>
      <p:ext uri="{BB962C8B-B14F-4D97-AF65-F5344CB8AC3E}">
        <p14:creationId xmlns:p14="http://schemas.microsoft.com/office/powerpoint/2010/main" val="463997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constant score for pain is 0 – 15 with 0 </a:t>
            </a:r>
            <a:r>
              <a:rPr lang="en-US"/>
              <a:t>= worst </a:t>
            </a:r>
            <a:r>
              <a:rPr lang="en-US" dirty="0"/>
              <a:t>and </a:t>
            </a:r>
            <a:r>
              <a:rPr lang="en-US"/>
              <a:t>15 = no pain</a:t>
            </a:r>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46</a:t>
            </a:fld>
            <a:endParaRPr lang="en-US"/>
          </a:p>
        </p:txBody>
      </p:sp>
    </p:spTree>
    <p:extLst>
      <p:ext uri="{BB962C8B-B14F-4D97-AF65-F5344CB8AC3E}">
        <p14:creationId xmlns:p14="http://schemas.microsoft.com/office/powerpoint/2010/main" val="41828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6</a:t>
            </a:fld>
            <a:endParaRPr lang="en-US"/>
          </a:p>
        </p:txBody>
      </p:sp>
    </p:spTree>
    <p:extLst>
      <p:ext uri="{BB962C8B-B14F-4D97-AF65-F5344CB8AC3E}">
        <p14:creationId xmlns:p14="http://schemas.microsoft.com/office/powerpoint/2010/main" val="557611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Sandler</a:t>
            </a:r>
          </a:p>
          <a:p>
            <a:endParaRPr lang="en-US" dirty="0"/>
          </a:p>
          <a:p>
            <a:r>
              <a:rPr lang="en-US" dirty="0"/>
              <a:t>Over 70% of patients with proximal humerus fracture are over 60 years old and 75% are female; subsequently, </a:t>
            </a:r>
          </a:p>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51</a:t>
            </a:fld>
            <a:endParaRPr lang="en-US"/>
          </a:p>
        </p:txBody>
      </p:sp>
    </p:spTree>
    <p:extLst>
      <p:ext uri="{BB962C8B-B14F-4D97-AF65-F5344CB8AC3E}">
        <p14:creationId xmlns:p14="http://schemas.microsoft.com/office/powerpoint/2010/main" val="4150242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synthes.vo.llnwd.net</a:t>
            </a:r>
            <a:r>
              <a:rPr lang="en-US" dirty="0"/>
              <a:t>/o16/LLNWMB8/US%20Mobile/Synthes%20North%20America/Product%20Support%20Materials/Technique%20Guides/DSUSTRM10161133%20Rev%20B.pdf</a:t>
            </a:r>
          </a:p>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53</a:t>
            </a:fld>
            <a:endParaRPr lang="en-US"/>
          </a:p>
        </p:txBody>
      </p:sp>
    </p:spTree>
    <p:extLst>
      <p:ext uri="{BB962C8B-B14F-4D97-AF65-F5344CB8AC3E}">
        <p14:creationId xmlns:p14="http://schemas.microsoft.com/office/powerpoint/2010/main" val="2907289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54</a:t>
            </a:fld>
            <a:endParaRPr lang="en-US"/>
          </a:p>
        </p:txBody>
      </p:sp>
    </p:spTree>
    <p:extLst>
      <p:ext uri="{BB962C8B-B14F-4D97-AF65-F5344CB8AC3E}">
        <p14:creationId xmlns:p14="http://schemas.microsoft.com/office/powerpoint/2010/main" val="199499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55</a:t>
            </a:fld>
            <a:endParaRPr lang="en-US"/>
          </a:p>
        </p:txBody>
      </p:sp>
    </p:spTree>
    <p:extLst>
      <p:ext uri="{BB962C8B-B14F-4D97-AF65-F5344CB8AC3E}">
        <p14:creationId xmlns:p14="http://schemas.microsoft.com/office/powerpoint/2010/main" val="1910820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56</a:t>
            </a:fld>
            <a:endParaRPr lang="en-US"/>
          </a:p>
        </p:txBody>
      </p:sp>
    </p:spTree>
    <p:extLst>
      <p:ext uri="{BB962C8B-B14F-4D97-AF65-F5344CB8AC3E}">
        <p14:creationId xmlns:p14="http://schemas.microsoft.com/office/powerpoint/2010/main" val="2633063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57</a:t>
            </a:fld>
            <a:endParaRPr lang="en-US"/>
          </a:p>
        </p:txBody>
      </p:sp>
    </p:spTree>
    <p:extLst>
      <p:ext uri="{BB962C8B-B14F-4D97-AF65-F5344CB8AC3E}">
        <p14:creationId xmlns:p14="http://schemas.microsoft.com/office/powerpoint/2010/main" val="1179913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58</a:t>
            </a:fld>
            <a:endParaRPr lang="en-US"/>
          </a:p>
        </p:txBody>
      </p:sp>
    </p:spTree>
    <p:extLst>
      <p:ext uri="{BB962C8B-B14F-4D97-AF65-F5344CB8AC3E}">
        <p14:creationId xmlns:p14="http://schemas.microsoft.com/office/powerpoint/2010/main" val="577118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59</a:t>
            </a:fld>
            <a:endParaRPr lang="en-US"/>
          </a:p>
        </p:txBody>
      </p:sp>
    </p:spTree>
    <p:extLst>
      <p:ext uri="{BB962C8B-B14F-4D97-AF65-F5344CB8AC3E}">
        <p14:creationId xmlns:p14="http://schemas.microsoft.com/office/powerpoint/2010/main" val="224924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7</a:t>
            </a:fld>
            <a:endParaRPr lang="en-US"/>
          </a:p>
        </p:txBody>
      </p:sp>
    </p:spTree>
    <p:extLst>
      <p:ext uri="{BB962C8B-B14F-4D97-AF65-F5344CB8AC3E}">
        <p14:creationId xmlns:p14="http://schemas.microsoft.com/office/powerpoint/2010/main" val="321026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8</a:t>
            </a:fld>
            <a:endParaRPr lang="en-US"/>
          </a:p>
        </p:txBody>
      </p:sp>
    </p:spTree>
    <p:extLst>
      <p:ext uri="{BB962C8B-B14F-4D97-AF65-F5344CB8AC3E}">
        <p14:creationId xmlns:p14="http://schemas.microsoft.com/office/powerpoint/2010/main" val="314779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 view in external rotation at review shows that the greater tuberosity is hidden behind the neck prosthesis with proximal humeral migration </a:t>
            </a:r>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9</a:t>
            </a:fld>
            <a:endParaRPr lang="en-US"/>
          </a:p>
        </p:txBody>
      </p:sp>
    </p:spTree>
    <p:extLst>
      <p:ext uri="{BB962C8B-B14F-4D97-AF65-F5344CB8AC3E}">
        <p14:creationId xmlns:p14="http://schemas.microsoft.com/office/powerpoint/2010/main" val="330601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4 D, </a:t>
            </a:r>
            <a:r>
              <a:rPr lang="en-US" sz="1200" kern="1200" dirty="0">
                <a:solidFill>
                  <a:schemeClr val="tx1"/>
                </a:solidFill>
                <a:effectLst/>
                <a:latin typeface="+mn-lt"/>
                <a:ea typeface="+mn-ea"/>
                <a:cs typeface="+mn-cs"/>
              </a:rPr>
              <a:t>Posterior glenoid impingement due to greater tuberosity </a:t>
            </a:r>
            <a:r>
              <a:rPr lang="en-US" sz="1200" i="1" kern="1200" dirty="0">
                <a:solidFill>
                  <a:schemeClr val="tx1"/>
                </a:solidFill>
                <a:effectLst/>
                <a:latin typeface="+mn-lt"/>
                <a:ea typeface="+mn-ea"/>
                <a:cs typeface="+mn-cs"/>
              </a:rPr>
              <a:t>(G.T.) </a:t>
            </a:r>
            <a:r>
              <a:rPr lang="en-US" sz="1200" kern="1200" dirty="0">
                <a:solidFill>
                  <a:schemeClr val="tx1"/>
                </a:solidFill>
                <a:effectLst/>
                <a:latin typeface="+mn-lt"/>
                <a:ea typeface="+mn-ea"/>
                <a:cs typeface="+mn-cs"/>
              </a:rPr>
              <a:t>displacement and malunion is visible on axillary view. </a:t>
            </a:r>
            <a:r>
              <a:rPr lang="en-US" sz="1200" b="1" kern="1200" dirty="0">
                <a:solidFill>
                  <a:schemeClr val="tx1"/>
                </a:solidFill>
                <a:effectLst/>
                <a:latin typeface="+mn-lt"/>
                <a:ea typeface="+mn-ea"/>
                <a:cs typeface="+mn-cs"/>
              </a:rPr>
              <a:t>E, </a:t>
            </a:r>
            <a:r>
              <a:rPr lang="en-US" sz="1200" kern="1200" dirty="0">
                <a:solidFill>
                  <a:schemeClr val="tx1"/>
                </a:solidFill>
                <a:effectLst/>
                <a:latin typeface="+mn-lt"/>
                <a:ea typeface="+mn-ea"/>
                <a:cs typeface="+mn-cs"/>
              </a:rPr>
              <a:t>Poor abduction. </a:t>
            </a:r>
            <a:endParaRPr lang="en-US" dirty="0"/>
          </a:p>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10</a:t>
            </a:fld>
            <a:endParaRPr lang="en-US"/>
          </a:p>
        </p:txBody>
      </p:sp>
    </p:spTree>
    <p:extLst>
      <p:ext uri="{BB962C8B-B14F-4D97-AF65-F5344CB8AC3E}">
        <p14:creationId xmlns:p14="http://schemas.microsoft.com/office/powerpoint/2010/main" val="91148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Proud prosthesis and poor positioning of lesser tuberosity. </a:t>
            </a:r>
            <a:r>
              <a:rPr lang="en-US" sz="1200" b="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Two years postoperatively </a:t>
            </a:r>
            <a:r>
              <a:rPr lang="en-US" sz="1200" i="1" kern="1200" dirty="0">
                <a:solidFill>
                  <a:schemeClr val="tx1"/>
                </a:solidFill>
                <a:effectLst/>
                <a:latin typeface="+mn-lt"/>
                <a:ea typeface="+mn-ea"/>
                <a:cs typeface="+mn-cs"/>
              </a:rPr>
              <a:t>(p.o.)</a:t>
            </a:r>
            <a:r>
              <a:rPr lang="en-US" sz="1200" kern="1200" dirty="0">
                <a:solidFill>
                  <a:schemeClr val="tx1"/>
                </a:solidFill>
                <a:effectLst/>
                <a:latin typeface="+mn-lt"/>
                <a:ea typeface="+mn-ea"/>
                <a:cs typeface="+mn-cs"/>
              </a:rPr>
              <a:t>, the greater tuberosity </a:t>
            </a:r>
            <a:r>
              <a:rPr lang="en-US" sz="1200" i="1" kern="1200" dirty="0">
                <a:solidFill>
                  <a:schemeClr val="tx1"/>
                </a:solidFill>
                <a:effectLst/>
                <a:latin typeface="+mn-lt"/>
                <a:ea typeface="+mn-ea"/>
                <a:cs typeface="+mn-cs"/>
              </a:rPr>
              <a:t>(GT) </a:t>
            </a:r>
            <a:r>
              <a:rPr lang="en-US" sz="1200" kern="1200" dirty="0">
                <a:solidFill>
                  <a:schemeClr val="tx1"/>
                </a:solidFill>
                <a:effectLst/>
                <a:latin typeface="+mn-lt"/>
                <a:ea typeface="+mn-ea"/>
                <a:cs typeface="+mn-cs"/>
              </a:rPr>
              <a:t>is not visible on the AP view and there is a proximal migration of the prosthesis. </a:t>
            </a:r>
            <a:endParaRPr lang="en-US" dirty="0"/>
          </a:p>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11</a:t>
            </a:fld>
            <a:endParaRPr lang="en-US"/>
          </a:p>
        </p:txBody>
      </p:sp>
    </p:spTree>
    <p:extLst>
      <p:ext uri="{BB962C8B-B14F-4D97-AF65-F5344CB8AC3E}">
        <p14:creationId xmlns:p14="http://schemas.microsoft.com/office/powerpoint/2010/main" val="46402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5 </a:t>
            </a:r>
            <a:r>
              <a:rPr lang="en-US" sz="1200" kern="1200" dirty="0">
                <a:solidFill>
                  <a:schemeClr val="tx1"/>
                </a:solidFill>
                <a:effectLst/>
                <a:latin typeface="+mn-lt"/>
                <a:ea typeface="+mn-ea"/>
                <a:cs typeface="+mn-cs"/>
              </a:rPr>
              <a:t>Consequences of an excessive prosthetic retroversion in fractures. </a:t>
            </a:r>
            <a:r>
              <a:rPr lang="en-US" sz="1200" b="1" kern="1200" dirty="0" err="1">
                <a:solidFill>
                  <a:schemeClr val="tx1"/>
                </a:solidFill>
                <a:effectLst/>
                <a:latin typeface="+mn-lt"/>
                <a:ea typeface="+mn-ea"/>
                <a:cs typeface="+mn-cs"/>
              </a:rPr>
              <a:t>A,</a:t>
            </a:r>
            <a:r>
              <a:rPr lang="en-US" sz="1200" kern="1200" dirty="0" err="1">
                <a:solidFill>
                  <a:schemeClr val="tx1"/>
                </a:solidFill>
                <a:effectLst/>
                <a:latin typeface="+mn-lt"/>
                <a:ea typeface="+mn-ea"/>
                <a:cs typeface="+mn-cs"/>
              </a:rPr>
              <a:t>The</a:t>
            </a:r>
            <a:r>
              <a:rPr lang="en-US" sz="1200" kern="1200" dirty="0">
                <a:solidFill>
                  <a:schemeClr val="tx1"/>
                </a:solidFill>
                <a:effectLst/>
                <a:latin typeface="+mn-lt"/>
                <a:ea typeface="+mn-ea"/>
                <a:cs typeface="+mn-cs"/>
              </a:rPr>
              <a:t> prosthesis is cemented with an excessive retroversion. </a:t>
            </a:r>
            <a:r>
              <a:rPr lang="en-US" sz="1200" b="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Osteosynthesis is possible with the arm in external rotation </a:t>
            </a:r>
            <a:r>
              <a:rPr lang="en-US" sz="1200" b="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but leads to pull-out the sutures when the arm is in neutral rotation </a:t>
            </a:r>
            <a:r>
              <a:rPr lang="en-US" sz="1200" b="1" kern="1200" dirty="0">
                <a:solidFill>
                  <a:schemeClr val="tx1"/>
                </a:solidFill>
                <a:effectLst/>
                <a:latin typeface="+mn-lt"/>
                <a:ea typeface="+mn-ea"/>
                <a:cs typeface="+mn-cs"/>
              </a:rPr>
              <a:t>D, </a:t>
            </a:r>
            <a:r>
              <a:rPr lang="en-US" sz="1200" kern="1200" dirty="0">
                <a:solidFill>
                  <a:schemeClr val="tx1"/>
                </a:solidFill>
                <a:effectLst/>
                <a:latin typeface="+mn-lt"/>
                <a:ea typeface="+mn-ea"/>
                <a:cs typeface="+mn-cs"/>
              </a:rPr>
              <a:t>and posterior migration of the greater tuberosity when the arm is placed in internal rotation (arm in a sling at the end of the procedure). </a:t>
            </a:r>
            <a:endParaRPr lang="en-US" dirty="0"/>
          </a:p>
          <a:p>
            <a:endParaRPr lang="en-US" dirty="0"/>
          </a:p>
        </p:txBody>
      </p:sp>
      <p:sp>
        <p:nvSpPr>
          <p:cNvPr id="4" name="Slide Number Placeholder 3"/>
          <p:cNvSpPr>
            <a:spLocks noGrp="1"/>
          </p:cNvSpPr>
          <p:nvPr>
            <p:ph type="sldNum" sz="quarter" idx="5"/>
          </p:nvPr>
        </p:nvSpPr>
        <p:spPr/>
        <p:txBody>
          <a:bodyPr/>
          <a:lstStyle/>
          <a:p>
            <a:fld id="{35FC0EF9-B76C-2045-BC02-35003C59FAAE}" type="slidenum">
              <a:rPr lang="en-US" smtClean="0"/>
              <a:t>12</a:t>
            </a:fld>
            <a:endParaRPr lang="en-US"/>
          </a:p>
        </p:txBody>
      </p:sp>
    </p:spTree>
    <p:extLst>
      <p:ext uri="{BB962C8B-B14F-4D97-AF65-F5344CB8AC3E}">
        <p14:creationId xmlns:p14="http://schemas.microsoft.com/office/powerpoint/2010/main" val="271498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0A03-A70E-1244-85D2-A2FE18FA1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7546F0-C5E8-3542-9CDC-2392B89D0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3DCFCF-2160-C949-B914-EC102D3D4E1C}"/>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5" name="Footer Placeholder 4">
            <a:extLst>
              <a:ext uri="{FF2B5EF4-FFF2-40B4-BE49-F238E27FC236}">
                <a16:creationId xmlns:a16="http://schemas.microsoft.com/office/drawing/2014/main" id="{BFD269CF-2B10-8843-A0C1-7C65E5556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C40CF-1462-0B4A-A5CE-DB151AB4AC4D}"/>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271834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D9B0-87A4-1147-B02F-BD95BDC85A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1691FA-E326-834C-82D3-B096B927B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196C8-FCDC-784E-993B-5BCB2829A6BB}"/>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5" name="Footer Placeholder 4">
            <a:extLst>
              <a:ext uri="{FF2B5EF4-FFF2-40B4-BE49-F238E27FC236}">
                <a16:creationId xmlns:a16="http://schemas.microsoft.com/office/drawing/2014/main" id="{DF9732CB-A753-024A-B90B-812318CA5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B3C12-4879-AB4B-BEC1-0BE4B0D161F0}"/>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350622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B2DD11-C4C5-C74F-890F-F2D66D5703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C79CFA-93F2-DA4E-87A8-C79124B37B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19712-D1FA-8D41-AC60-7B28F676A38D}"/>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5" name="Footer Placeholder 4">
            <a:extLst>
              <a:ext uri="{FF2B5EF4-FFF2-40B4-BE49-F238E27FC236}">
                <a16:creationId xmlns:a16="http://schemas.microsoft.com/office/drawing/2014/main" id="{7B640BFB-EDA6-0540-B7C1-D571E96A1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71066-234B-4846-B578-2F96E3027629}"/>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246947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A13D-CAD7-6546-9D3E-1FECB78D8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3F724-A8B6-444D-9403-B8330C0380AC}"/>
              </a:ext>
            </a:extLst>
          </p:cNvPr>
          <p:cNvSpPr>
            <a:spLocks noGrp="1"/>
          </p:cNvSpPr>
          <p:nvPr>
            <p:ph idx="1"/>
          </p:nvPr>
        </p:nvSpPr>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2D3D28-BFB2-1B46-B5CA-3B4A19D088A7}"/>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5" name="Footer Placeholder 4">
            <a:extLst>
              <a:ext uri="{FF2B5EF4-FFF2-40B4-BE49-F238E27FC236}">
                <a16:creationId xmlns:a16="http://schemas.microsoft.com/office/drawing/2014/main" id="{95783DB2-FD9F-7047-BF00-CD332CF15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8C10F-E085-294C-BFC8-985A1634E0A8}"/>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266453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0699-31FD-104B-BA67-7FA5479063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629105-122E-A64A-8822-D8E53C385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79FDF-DE12-9949-958D-51DDAFB8EA14}"/>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5" name="Footer Placeholder 4">
            <a:extLst>
              <a:ext uri="{FF2B5EF4-FFF2-40B4-BE49-F238E27FC236}">
                <a16:creationId xmlns:a16="http://schemas.microsoft.com/office/drawing/2014/main" id="{37B86AB4-5BB8-F541-9FDF-F30B0420D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3AFC5-D93F-A14D-8C3D-A05C05C5387A}"/>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3931163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3923-6355-CD4A-8115-9FED77F58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0A059-61CC-3641-A15F-A777D33B01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0822D9-E3F4-D547-9AF9-435C93D110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1F32DA-EFAB-AB49-B134-CE12A60192CA}"/>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6" name="Footer Placeholder 5">
            <a:extLst>
              <a:ext uri="{FF2B5EF4-FFF2-40B4-BE49-F238E27FC236}">
                <a16:creationId xmlns:a16="http://schemas.microsoft.com/office/drawing/2014/main" id="{A9682679-D327-8F43-9C51-C22BAAAC9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CE396-D3E7-A747-925C-D6BD4B8FDED2}"/>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169296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9E03-6C0F-B448-AC2C-47FCCE1834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F066F2-5820-0048-83B7-964FCF0589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334F3E-E18A-C44A-904F-CE5CF17D9B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CC9134-5816-674C-9ABA-2A27383EC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7A366-5B2E-C94A-8633-DE948D87D3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1E1A43-0312-684A-8C33-9FC7EC72F1F2}"/>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8" name="Footer Placeholder 7">
            <a:extLst>
              <a:ext uri="{FF2B5EF4-FFF2-40B4-BE49-F238E27FC236}">
                <a16:creationId xmlns:a16="http://schemas.microsoft.com/office/drawing/2014/main" id="{78AB6C75-167F-7341-A7C7-D258D21D1D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DE7D94-8DF0-DC4D-8490-77E6600E509C}"/>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23381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D3E0-F495-CE4B-AC46-09098BB3E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8BDB27-0D21-D943-82D8-4A340D2F3DDE}"/>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4" name="Footer Placeholder 3">
            <a:extLst>
              <a:ext uri="{FF2B5EF4-FFF2-40B4-BE49-F238E27FC236}">
                <a16:creationId xmlns:a16="http://schemas.microsoft.com/office/drawing/2014/main" id="{4877B863-4404-AE4D-A0EB-25326D9FEF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4D065D-C66B-204C-B828-9E2229C7E9E6}"/>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18058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854ED-F802-3746-BA72-5D51043F5571}"/>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3" name="Footer Placeholder 2">
            <a:extLst>
              <a:ext uri="{FF2B5EF4-FFF2-40B4-BE49-F238E27FC236}">
                <a16:creationId xmlns:a16="http://schemas.microsoft.com/office/drawing/2014/main" id="{03994BFA-D4C2-8046-861C-0916437F4E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61B40-6D3E-9C41-816E-CE2A245022BF}"/>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66749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C539-3321-9C41-8C5F-5E6C2892E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B9DDB5-7B56-634A-8BF6-6C618C059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836D02-BC2E-424C-9733-8C02B4E80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83C15-D664-2945-B4BD-845DA311765F}"/>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6" name="Footer Placeholder 5">
            <a:extLst>
              <a:ext uri="{FF2B5EF4-FFF2-40B4-BE49-F238E27FC236}">
                <a16:creationId xmlns:a16="http://schemas.microsoft.com/office/drawing/2014/main" id="{283C9958-44B1-A843-BF5E-B3AA4B35C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2F1D9-9A13-E54D-AE71-17C8C2A65A8F}"/>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363251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7FEA-3FED-7846-9327-FD488C206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B484E-93C3-DE4F-8685-0F31C5F7B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A4FE98-30B8-064B-8366-615B06140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69669-16F2-034B-A04B-9C2FF54C1F08}"/>
              </a:ext>
            </a:extLst>
          </p:cNvPr>
          <p:cNvSpPr>
            <a:spLocks noGrp="1"/>
          </p:cNvSpPr>
          <p:nvPr>
            <p:ph type="dt" sz="half" idx="10"/>
          </p:nvPr>
        </p:nvSpPr>
        <p:spPr/>
        <p:txBody>
          <a:bodyPr/>
          <a:lstStyle/>
          <a:p>
            <a:fld id="{85E4817E-958A-7F4C-AD12-7ABBF45BEA74}" type="datetimeFigureOut">
              <a:rPr lang="en-US" smtClean="0"/>
              <a:t>3/5/22</a:t>
            </a:fld>
            <a:endParaRPr lang="en-US"/>
          </a:p>
        </p:txBody>
      </p:sp>
      <p:sp>
        <p:nvSpPr>
          <p:cNvPr id="6" name="Footer Placeholder 5">
            <a:extLst>
              <a:ext uri="{FF2B5EF4-FFF2-40B4-BE49-F238E27FC236}">
                <a16:creationId xmlns:a16="http://schemas.microsoft.com/office/drawing/2014/main" id="{48D96836-86EC-1843-AB34-A65DDFB98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AEB32-A38C-3C4C-B437-823AFCD29DBF}"/>
              </a:ext>
            </a:extLst>
          </p:cNvPr>
          <p:cNvSpPr>
            <a:spLocks noGrp="1"/>
          </p:cNvSpPr>
          <p:nvPr>
            <p:ph type="sldNum" sz="quarter" idx="12"/>
          </p:nvPr>
        </p:nvSpPr>
        <p:spPr/>
        <p:txBody>
          <a:bodyPr/>
          <a:lstStyle/>
          <a:p>
            <a:fld id="{EE597217-9CFB-8849-A7F3-CAF12D983FC0}" type="slidenum">
              <a:rPr lang="en-US" smtClean="0"/>
              <a:t>‹#›</a:t>
            </a:fld>
            <a:endParaRPr lang="en-US"/>
          </a:p>
        </p:txBody>
      </p:sp>
    </p:spTree>
    <p:extLst>
      <p:ext uri="{BB962C8B-B14F-4D97-AF65-F5344CB8AC3E}">
        <p14:creationId xmlns:p14="http://schemas.microsoft.com/office/powerpoint/2010/main" val="125187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19000" t="6000" r="18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C3B109-720F-CC47-B651-93C0DA8B0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0D792-B230-6A43-8AA1-6FDCF84EB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B7834-F0EC-CB4E-B1CA-CF968B2A1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4817E-958A-7F4C-AD12-7ABBF45BEA74}" type="datetimeFigureOut">
              <a:rPr lang="en-US" smtClean="0"/>
              <a:t>3/5/22</a:t>
            </a:fld>
            <a:endParaRPr lang="en-US"/>
          </a:p>
        </p:txBody>
      </p:sp>
      <p:sp>
        <p:nvSpPr>
          <p:cNvPr id="5" name="Footer Placeholder 4">
            <a:extLst>
              <a:ext uri="{FF2B5EF4-FFF2-40B4-BE49-F238E27FC236}">
                <a16:creationId xmlns:a16="http://schemas.microsoft.com/office/drawing/2014/main" id="{B440B31B-FF08-F141-8379-B1466A3B3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4E3BD9-7CD9-BE41-8175-06B75D1489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7217-9CFB-8849-A7F3-CAF12D983FC0}" type="slidenum">
              <a:rPr lang="en-US" smtClean="0"/>
              <a:t>‹#›</a:t>
            </a:fld>
            <a:endParaRPr lang="en-US"/>
          </a:p>
        </p:txBody>
      </p:sp>
    </p:spTree>
    <p:extLst>
      <p:ext uri="{BB962C8B-B14F-4D97-AF65-F5344CB8AC3E}">
        <p14:creationId xmlns:p14="http://schemas.microsoft.com/office/powerpoint/2010/main" val="164407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25.png"/><Relationship Id="rId4" Type="http://schemas.openxmlformats.org/officeDocument/2006/relationships/customXml" Target="../ink/ink8.xml"/><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29.png"/><Relationship Id="rId4" Type="http://schemas.openxmlformats.org/officeDocument/2006/relationships/customXml" Target="../ink/ink11.xm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customXml" Target="../ink/ink1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42.png"/><Relationship Id="rId18" Type="http://schemas.openxmlformats.org/officeDocument/2006/relationships/customXml" Target="../ink/ink22.xml"/><Relationship Id="rId3" Type="http://schemas.openxmlformats.org/officeDocument/2006/relationships/image" Target="../media/image37.png"/><Relationship Id="rId21"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customXml" Target="../ink/ink19.xml"/><Relationship Id="rId17" Type="http://schemas.openxmlformats.org/officeDocument/2006/relationships/image" Target="../media/image44.png"/><Relationship Id="rId2" Type="http://schemas.openxmlformats.org/officeDocument/2006/relationships/notesSlide" Target="../notesSlides/notesSlide27.xml"/><Relationship Id="rId16" Type="http://schemas.openxmlformats.org/officeDocument/2006/relationships/customXml" Target="../ink/ink21.xml"/><Relationship Id="rId20" Type="http://schemas.openxmlformats.org/officeDocument/2006/relationships/customXml" Target="../ink/ink23.xml"/><Relationship Id="rId1" Type="http://schemas.openxmlformats.org/officeDocument/2006/relationships/slideLayout" Target="../slideLayouts/slideLayout2.xml"/><Relationship Id="rId11" Type="http://schemas.openxmlformats.org/officeDocument/2006/relationships/image" Target="../media/image41.png"/><Relationship Id="rId15" Type="http://schemas.openxmlformats.org/officeDocument/2006/relationships/image" Target="../media/image43.png"/><Relationship Id="rId10" Type="http://schemas.openxmlformats.org/officeDocument/2006/relationships/customXml" Target="../ink/ink18.xml"/><Relationship Id="rId19" Type="http://schemas.openxmlformats.org/officeDocument/2006/relationships/image" Target="../media/image45.png"/><Relationship Id="rId4" Type="http://schemas.openxmlformats.org/officeDocument/2006/relationships/customXml" Target="../ink/ink16.xml"/><Relationship Id="rId9" Type="http://schemas.openxmlformats.org/officeDocument/2006/relationships/image" Target="../media/image40.png"/><Relationship Id="rId14" Type="http://schemas.openxmlformats.org/officeDocument/2006/relationships/customXml" Target="../ink/ink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53.png"/><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customXml" Target="../ink/ink2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5.xml"/><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4.png"/><Relationship Id="rId10" Type="http://schemas.openxmlformats.org/officeDocument/2006/relationships/customXml" Target="../ink/ink27.xml"/><Relationship Id="rId4" Type="http://schemas.openxmlformats.org/officeDocument/2006/relationships/customXml" Target="../ink/ink24.xml"/><Relationship Id="rId9" Type="http://schemas.openxmlformats.org/officeDocument/2006/relationships/image" Target="../media/image51.png"/><Relationship Id="rId14" Type="http://schemas.openxmlformats.org/officeDocument/2006/relationships/customXml" Target="../ink/ink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customXml" Target="../ink/ink3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3" Type="http://schemas.openxmlformats.org/officeDocument/2006/relationships/image" Target="../media/image5.png"/><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AAEC-74D6-1540-99C7-FFC36C7A8D6C}"/>
              </a:ext>
            </a:extLst>
          </p:cNvPr>
          <p:cNvSpPr>
            <a:spLocks noGrp="1"/>
          </p:cNvSpPr>
          <p:nvPr>
            <p:ph type="ctrTitle"/>
          </p:nvPr>
        </p:nvSpPr>
        <p:spPr/>
        <p:txBody>
          <a:bodyPr/>
          <a:lstStyle/>
          <a:p>
            <a:r>
              <a:rPr lang="en-US" dirty="0"/>
              <a:t>Citation Classics</a:t>
            </a:r>
          </a:p>
        </p:txBody>
      </p:sp>
      <p:sp>
        <p:nvSpPr>
          <p:cNvPr id="3" name="Subtitle 2">
            <a:extLst>
              <a:ext uri="{FF2B5EF4-FFF2-40B4-BE49-F238E27FC236}">
                <a16:creationId xmlns:a16="http://schemas.microsoft.com/office/drawing/2014/main" id="{A5D881D5-33EC-CC4F-8F6C-AD31E33045D9}"/>
              </a:ext>
            </a:extLst>
          </p:cNvPr>
          <p:cNvSpPr>
            <a:spLocks noGrp="1"/>
          </p:cNvSpPr>
          <p:nvPr>
            <p:ph type="subTitle" idx="1"/>
          </p:nvPr>
        </p:nvSpPr>
        <p:spPr/>
        <p:txBody>
          <a:bodyPr>
            <a:normAutofit lnSpcReduction="10000"/>
          </a:bodyPr>
          <a:lstStyle/>
          <a:p>
            <a:r>
              <a:rPr lang="en-US" dirty="0"/>
              <a:t>Proximal </a:t>
            </a:r>
            <a:r>
              <a:rPr lang="en-US" dirty="0" err="1"/>
              <a:t>Humerus</a:t>
            </a:r>
            <a:r>
              <a:rPr lang="en-US" dirty="0"/>
              <a:t> Fractures</a:t>
            </a:r>
          </a:p>
          <a:p>
            <a:endParaRPr lang="en-US" dirty="0"/>
          </a:p>
          <a:p>
            <a:r>
              <a:rPr lang="en-US" dirty="0"/>
              <a:t>John P Scanaliato, MD</a:t>
            </a:r>
          </a:p>
          <a:p>
            <a:r>
              <a:rPr lang="en-US" dirty="0"/>
              <a:t>Alexis B Sandler, BA</a:t>
            </a:r>
          </a:p>
        </p:txBody>
      </p:sp>
    </p:spTree>
    <p:extLst>
      <p:ext uri="{BB962C8B-B14F-4D97-AF65-F5344CB8AC3E}">
        <p14:creationId xmlns:p14="http://schemas.microsoft.com/office/powerpoint/2010/main" val="3183822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5032375"/>
          </a:xfrm>
        </p:spPr>
        <p:txBody>
          <a:bodyPr>
            <a:noAutofit/>
          </a:bodyPr>
          <a:lstStyle/>
          <a:p>
            <a:pPr marL="0" indent="0">
              <a:buNone/>
            </a:pPr>
            <a:r>
              <a:rPr lang="en-US" dirty="0">
                <a:solidFill>
                  <a:schemeClr val="accent1"/>
                </a:solidFill>
              </a:rPr>
              <a:t>RESULTS </a:t>
            </a:r>
            <a:r>
              <a:rPr lang="en-US" i="1" dirty="0"/>
              <a:t>– Radiographic Measurements</a:t>
            </a:r>
          </a:p>
          <a:p>
            <a:r>
              <a:rPr lang="en-US" dirty="0"/>
              <a:t>Initial and final tuberosity malposition</a:t>
            </a:r>
          </a:p>
          <a:p>
            <a:r>
              <a:rPr lang="en-US" b="1" dirty="0"/>
              <a:t>Tuberosity detachment and migration</a:t>
            </a:r>
          </a:p>
          <a:p>
            <a:pPr lvl="1"/>
            <a:r>
              <a:rPr lang="en-US" dirty="0"/>
              <a:t>N = 15 (23%), observed after initial correct and in malposition</a:t>
            </a:r>
          </a:p>
          <a:p>
            <a:pPr lvl="1"/>
            <a:r>
              <a:rPr lang="en-US" dirty="0"/>
              <a:t>Reabsorption in 3 (4%)</a:t>
            </a:r>
          </a:p>
        </p:txBody>
      </p:sp>
      <p:pic>
        <p:nvPicPr>
          <p:cNvPr id="4" name="Picture 3">
            <a:extLst>
              <a:ext uri="{FF2B5EF4-FFF2-40B4-BE49-F238E27FC236}">
                <a16:creationId xmlns:a16="http://schemas.microsoft.com/office/drawing/2014/main" id="{5AC64725-5FD5-E84D-BD9B-CC5F7AC91791}"/>
              </a:ext>
            </a:extLst>
          </p:cNvPr>
          <p:cNvPicPr>
            <a:picLocks noChangeAspect="1"/>
          </p:cNvPicPr>
          <p:nvPr/>
        </p:nvPicPr>
        <p:blipFill>
          <a:blip r:embed="rId3"/>
          <a:stretch>
            <a:fillRect/>
          </a:stretch>
        </p:blipFill>
        <p:spPr>
          <a:xfrm>
            <a:off x="3912122" y="4090737"/>
            <a:ext cx="8060970" cy="2542421"/>
          </a:xfrm>
          <a:prstGeom prst="rect">
            <a:avLst/>
          </a:prstGeom>
        </p:spPr>
      </p:pic>
    </p:spTree>
    <p:extLst>
      <p:ext uri="{BB962C8B-B14F-4D97-AF65-F5344CB8AC3E}">
        <p14:creationId xmlns:p14="http://schemas.microsoft.com/office/powerpoint/2010/main" val="111572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6096125" cy="5032375"/>
          </a:xfrm>
        </p:spPr>
        <p:txBody>
          <a:bodyPr>
            <a:noAutofit/>
          </a:bodyPr>
          <a:lstStyle/>
          <a:p>
            <a:pPr marL="0" indent="0">
              <a:buNone/>
            </a:pPr>
            <a:r>
              <a:rPr lang="en-US" dirty="0">
                <a:solidFill>
                  <a:schemeClr val="accent1"/>
                </a:solidFill>
              </a:rPr>
              <a:t>RESULTS </a:t>
            </a:r>
            <a:r>
              <a:rPr lang="en-US" i="1" dirty="0"/>
              <a:t>– Radiographic Measurements</a:t>
            </a:r>
          </a:p>
          <a:p>
            <a:r>
              <a:rPr lang="en-US" dirty="0"/>
              <a:t>Initial and final tuberosity malposition</a:t>
            </a:r>
          </a:p>
          <a:p>
            <a:r>
              <a:rPr lang="en-US" dirty="0"/>
              <a:t>Tuberosity detachment and migration</a:t>
            </a:r>
          </a:p>
          <a:p>
            <a:r>
              <a:rPr lang="en-US" b="1" dirty="0"/>
              <a:t>Prosthetic height/humeral length: </a:t>
            </a:r>
            <a:r>
              <a:rPr lang="en-US" dirty="0"/>
              <a:t>normal if difference of &lt;10 mm compared to contralateral</a:t>
            </a:r>
          </a:p>
          <a:p>
            <a:pPr lvl="1"/>
            <a:r>
              <a:rPr lang="en-US" dirty="0"/>
              <a:t>Proud in 10/39 (26%)</a:t>
            </a:r>
          </a:p>
          <a:p>
            <a:pPr lvl="1"/>
            <a:r>
              <a:rPr lang="en-US" dirty="0"/>
              <a:t>Low in 14/36 (36%)</a:t>
            </a:r>
          </a:p>
        </p:txBody>
      </p:sp>
      <p:pic>
        <p:nvPicPr>
          <p:cNvPr id="4" name="Picture 3">
            <a:extLst>
              <a:ext uri="{FF2B5EF4-FFF2-40B4-BE49-F238E27FC236}">
                <a16:creationId xmlns:a16="http://schemas.microsoft.com/office/drawing/2014/main" id="{08F0B473-5C95-E845-A6E9-DD623FFD797A}"/>
              </a:ext>
            </a:extLst>
          </p:cNvPr>
          <p:cNvPicPr>
            <a:picLocks noChangeAspect="1"/>
          </p:cNvPicPr>
          <p:nvPr/>
        </p:nvPicPr>
        <p:blipFill>
          <a:blip r:embed="rId3"/>
          <a:stretch>
            <a:fillRect/>
          </a:stretch>
        </p:blipFill>
        <p:spPr>
          <a:xfrm>
            <a:off x="6934325" y="2241755"/>
            <a:ext cx="5037095" cy="3729012"/>
          </a:xfrm>
          <a:prstGeom prst="rect">
            <a:avLst/>
          </a:prstGeom>
        </p:spPr>
      </p:pic>
    </p:spTree>
    <p:extLst>
      <p:ext uri="{BB962C8B-B14F-4D97-AF65-F5344CB8AC3E}">
        <p14:creationId xmlns:p14="http://schemas.microsoft.com/office/powerpoint/2010/main" val="205881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6072940" cy="5032375"/>
          </a:xfrm>
        </p:spPr>
        <p:txBody>
          <a:bodyPr>
            <a:noAutofit/>
          </a:bodyPr>
          <a:lstStyle/>
          <a:p>
            <a:pPr marL="0" indent="0">
              <a:buNone/>
            </a:pPr>
            <a:r>
              <a:rPr lang="en-US" dirty="0">
                <a:solidFill>
                  <a:schemeClr val="accent1"/>
                </a:solidFill>
              </a:rPr>
              <a:t>RESULTS </a:t>
            </a:r>
            <a:r>
              <a:rPr lang="en-US" i="1" dirty="0"/>
              <a:t>– Radiographic Measurements</a:t>
            </a:r>
          </a:p>
          <a:p>
            <a:r>
              <a:rPr lang="en-US" dirty="0"/>
              <a:t>Initial and final tuberosity malposition</a:t>
            </a:r>
          </a:p>
          <a:p>
            <a:r>
              <a:rPr lang="en-US" dirty="0"/>
              <a:t>Tuberosity detachment and migration</a:t>
            </a:r>
          </a:p>
          <a:p>
            <a:r>
              <a:rPr lang="en-US" dirty="0"/>
              <a:t>Prosthetic height/humeral length</a:t>
            </a:r>
          </a:p>
          <a:p>
            <a:r>
              <a:rPr lang="en-US" b="1" dirty="0"/>
              <a:t>Prosthetic retroversion: </a:t>
            </a:r>
            <a:r>
              <a:rPr lang="en-US" dirty="0"/>
              <a:t>normal if 0 – 40 deg compared to </a:t>
            </a:r>
            <a:r>
              <a:rPr lang="en-US" dirty="0" err="1"/>
              <a:t>transepicondylar</a:t>
            </a:r>
            <a:r>
              <a:rPr lang="en-US" dirty="0"/>
              <a:t> line</a:t>
            </a:r>
          </a:p>
          <a:p>
            <a:pPr lvl="1"/>
            <a:r>
              <a:rPr lang="en-US" dirty="0"/>
              <a:t>Greater than 40 degrees in 9 (39%)</a:t>
            </a:r>
          </a:p>
          <a:p>
            <a:pPr lvl="1"/>
            <a:r>
              <a:rPr lang="en-US" dirty="0"/>
              <a:t>No anteversion</a:t>
            </a:r>
          </a:p>
          <a:p>
            <a:pPr marL="0" indent="0">
              <a:buNone/>
            </a:pPr>
            <a:endParaRPr lang="en-US" dirty="0"/>
          </a:p>
        </p:txBody>
      </p:sp>
      <p:pic>
        <p:nvPicPr>
          <p:cNvPr id="4" name="Picture 3">
            <a:extLst>
              <a:ext uri="{FF2B5EF4-FFF2-40B4-BE49-F238E27FC236}">
                <a16:creationId xmlns:a16="http://schemas.microsoft.com/office/drawing/2014/main" id="{F94D698A-9F21-CB41-B893-7258B5E324D2}"/>
              </a:ext>
            </a:extLst>
          </p:cNvPr>
          <p:cNvPicPr>
            <a:picLocks noChangeAspect="1"/>
          </p:cNvPicPr>
          <p:nvPr/>
        </p:nvPicPr>
        <p:blipFill>
          <a:blip r:embed="rId3"/>
          <a:stretch>
            <a:fillRect/>
          </a:stretch>
        </p:blipFill>
        <p:spPr>
          <a:xfrm>
            <a:off x="6911140" y="2078456"/>
            <a:ext cx="4914900" cy="4000500"/>
          </a:xfrm>
          <a:prstGeom prst="rect">
            <a:avLst/>
          </a:prstGeom>
        </p:spPr>
      </p:pic>
    </p:spTree>
    <p:extLst>
      <p:ext uri="{BB962C8B-B14F-4D97-AF65-F5344CB8AC3E}">
        <p14:creationId xmlns:p14="http://schemas.microsoft.com/office/powerpoint/2010/main" val="32889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5032375"/>
          </a:xfrm>
        </p:spPr>
        <p:txBody>
          <a:bodyPr>
            <a:noAutofit/>
          </a:bodyPr>
          <a:lstStyle/>
          <a:p>
            <a:pPr marL="0" indent="0">
              <a:buNone/>
            </a:pPr>
            <a:r>
              <a:rPr lang="en-US" dirty="0">
                <a:solidFill>
                  <a:schemeClr val="accent1"/>
                </a:solidFill>
              </a:rPr>
              <a:t>RESULTS </a:t>
            </a:r>
            <a:r>
              <a:rPr lang="en-US" i="1" dirty="0"/>
              <a:t>– Radiographic Measurements</a:t>
            </a:r>
          </a:p>
          <a:p>
            <a:r>
              <a:rPr lang="en-US" dirty="0"/>
              <a:t>Initial and final tuberosity malposition</a:t>
            </a:r>
          </a:p>
          <a:p>
            <a:r>
              <a:rPr lang="en-US" dirty="0"/>
              <a:t>Tuberosity detachment and migration</a:t>
            </a:r>
          </a:p>
          <a:p>
            <a:r>
              <a:rPr lang="en-US" dirty="0"/>
              <a:t>Prosthetic height/humeral length</a:t>
            </a:r>
          </a:p>
          <a:p>
            <a:r>
              <a:rPr lang="en-US" dirty="0"/>
              <a:t>Prosthetic retroversion</a:t>
            </a:r>
          </a:p>
          <a:p>
            <a:r>
              <a:rPr lang="en-US" b="1" dirty="0"/>
              <a:t>Proximal migration: </a:t>
            </a:r>
            <a:r>
              <a:rPr lang="en-US" dirty="0"/>
              <a:t>normal if </a:t>
            </a:r>
            <a:r>
              <a:rPr lang="en-US" dirty="0" err="1"/>
              <a:t>acromiohumeral</a:t>
            </a:r>
            <a:r>
              <a:rPr lang="en-US" dirty="0"/>
              <a:t> distance &lt; 7mm </a:t>
            </a:r>
          </a:p>
          <a:p>
            <a:pPr lvl="1"/>
            <a:r>
              <a:rPr lang="en-US" dirty="0"/>
              <a:t>N = 15 (22%)</a:t>
            </a:r>
          </a:p>
        </p:txBody>
      </p:sp>
    </p:spTree>
    <p:extLst>
      <p:ext uri="{BB962C8B-B14F-4D97-AF65-F5344CB8AC3E}">
        <p14:creationId xmlns:p14="http://schemas.microsoft.com/office/powerpoint/2010/main" val="261367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5032375"/>
          </a:xfrm>
        </p:spPr>
        <p:txBody>
          <a:bodyPr>
            <a:noAutofit/>
          </a:bodyPr>
          <a:lstStyle/>
          <a:p>
            <a:pPr marL="0" indent="0">
              <a:buNone/>
            </a:pPr>
            <a:r>
              <a:rPr lang="en-US" dirty="0">
                <a:solidFill>
                  <a:schemeClr val="accent1"/>
                </a:solidFill>
              </a:rPr>
              <a:t>RESULTS </a:t>
            </a:r>
            <a:r>
              <a:rPr lang="en-US" i="1" dirty="0"/>
              <a:t>– Radiographic Measurements</a:t>
            </a:r>
          </a:p>
          <a:p>
            <a:r>
              <a:rPr lang="en-US" dirty="0"/>
              <a:t>Initial and final tuberosity malposition</a:t>
            </a:r>
          </a:p>
          <a:p>
            <a:r>
              <a:rPr lang="en-US" dirty="0"/>
              <a:t>Tuberosity detachment and migration</a:t>
            </a:r>
          </a:p>
          <a:p>
            <a:r>
              <a:rPr lang="en-US" dirty="0"/>
              <a:t>Prosthetic height/humeral length</a:t>
            </a:r>
          </a:p>
          <a:p>
            <a:r>
              <a:rPr lang="en-US" dirty="0"/>
              <a:t>Prosthetic retroversion</a:t>
            </a:r>
          </a:p>
          <a:p>
            <a:r>
              <a:rPr lang="en-US" dirty="0"/>
              <a:t>Proximal migration</a:t>
            </a:r>
          </a:p>
          <a:p>
            <a:r>
              <a:rPr lang="en-US" b="1" dirty="0"/>
              <a:t>Periarticular ectopic bone formation</a:t>
            </a:r>
          </a:p>
          <a:p>
            <a:pPr lvl="1"/>
            <a:r>
              <a:rPr lang="en-US" dirty="0"/>
              <a:t>N = 7 (10.5%)</a:t>
            </a:r>
          </a:p>
          <a:p>
            <a:pPr lvl="1"/>
            <a:r>
              <a:rPr lang="en-US" dirty="0"/>
              <a:t>True scapulohumeral bridge in 2</a:t>
            </a:r>
          </a:p>
          <a:p>
            <a:pPr lvl="1"/>
            <a:r>
              <a:rPr lang="en-US" dirty="0"/>
              <a:t>No correlation with functional results</a:t>
            </a:r>
          </a:p>
        </p:txBody>
      </p:sp>
    </p:spTree>
    <p:extLst>
      <p:ext uri="{BB962C8B-B14F-4D97-AF65-F5344CB8AC3E}">
        <p14:creationId xmlns:p14="http://schemas.microsoft.com/office/powerpoint/2010/main" val="90973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5032375"/>
          </a:xfrm>
        </p:spPr>
        <p:txBody>
          <a:bodyPr>
            <a:noAutofit/>
          </a:bodyPr>
          <a:lstStyle/>
          <a:p>
            <a:pPr marL="0" indent="0">
              <a:buNone/>
            </a:pPr>
            <a:r>
              <a:rPr lang="en-US" dirty="0">
                <a:solidFill>
                  <a:schemeClr val="accent1"/>
                </a:solidFill>
              </a:rPr>
              <a:t>RESULTS </a:t>
            </a:r>
            <a:r>
              <a:rPr lang="en-US" i="1" dirty="0"/>
              <a:t>– Radiographic Measurements</a:t>
            </a:r>
          </a:p>
          <a:p>
            <a:r>
              <a:rPr lang="en-US" dirty="0"/>
              <a:t>Initial and final tuberosity malposition</a:t>
            </a:r>
          </a:p>
          <a:p>
            <a:r>
              <a:rPr lang="en-US" dirty="0"/>
              <a:t>Tuberosity detachment and migration</a:t>
            </a:r>
          </a:p>
          <a:p>
            <a:r>
              <a:rPr lang="en-US" dirty="0"/>
              <a:t>Prosthetic height/humeral length</a:t>
            </a:r>
          </a:p>
          <a:p>
            <a:r>
              <a:rPr lang="en-US" dirty="0"/>
              <a:t>Prosthetic retroversion</a:t>
            </a:r>
          </a:p>
          <a:p>
            <a:r>
              <a:rPr lang="en-US" dirty="0"/>
              <a:t>Proximal migration</a:t>
            </a:r>
          </a:p>
          <a:p>
            <a:r>
              <a:rPr lang="en-US" dirty="0"/>
              <a:t>Periarticular ectopic bone formation</a:t>
            </a:r>
          </a:p>
          <a:p>
            <a:r>
              <a:rPr lang="en-US" b="1" dirty="0"/>
              <a:t>Radiolucent lines around prosthetic stem: </a:t>
            </a:r>
            <a:r>
              <a:rPr lang="en-US" dirty="0"/>
              <a:t>loosening of prosthesis</a:t>
            </a:r>
          </a:p>
          <a:p>
            <a:pPr lvl="1"/>
            <a:r>
              <a:rPr lang="en-US" dirty="0"/>
              <a:t>Complete line &gt; 1 mm: N = 4 (6%)</a:t>
            </a:r>
          </a:p>
          <a:p>
            <a:pPr lvl="1"/>
            <a:r>
              <a:rPr lang="en-US" dirty="0"/>
              <a:t>Incomplete line &lt; 1 mm: N = 16 (24%)</a:t>
            </a:r>
          </a:p>
          <a:p>
            <a:pPr lvl="1"/>
            <a:r>
              <a:rPr lang="en-US" dirty="0"/>
              <a:t>No radiographic loosening with a complete line over 2 mm</a:t>
            </a:r>
          </a:p>
        </p:txBody>
      </p:sp>
    </p:spTree>
    <p:extLst>
      <p:ext uri="{BB962C8B-B14F-4D97-AF65-F5344CB8AC3E}">
        <p14:creationId xmlns:p14="http://schemas.microsoft.com/office/powerpoint/2010/main" val="70973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5032375"/>
          </a:xfrm>
        </p:spPr>
        <p:txBody>
          <a:bodyPr>
            <a:noAutofit/>
          </a:bodyPr>
          <a:lstStyle/>
          <a:p>
            <a:pPr marL="0" indent="0">
              <a:buNone/>
            </a:pPr>
            <a:r>
              <a:rPr lang="en-US" dirty="0">
                <a:solidFill>
                  <a:schemeClr val="accent1"/>
                </a:solidFill>
              </a:rPr>
              <a:t>RESULTS </a:t>
            </a:r>
            <a:r>
              <a:rPr lang="en-US" i="1" dirty="0"/>
              <a:t>– Correlations</a:t>
            </a:r>
          </a:p>
          <a:p>
            <a:r>
              <a:rPr lang="en-US" b="1" dirty="0"/>
              <a:t>Final tuberosity malposition: </a:t>
            </a:r>
            <a:r>
              <a:rPr lang="en-US" dirty="0"/>
              <a:t>high, low, or posterior GT </a:t>
            </a:r>
            <a:r>
              <a:rPr lang="en-US" dirty="0">
                <a:sym typeface="Wingdings" pitchFamily="2" charset="2"/>
              </a:rPr>
              <a:t></a:t>
            </a:r>
            <a:r>
              <a:rPr lang="en-US" dirty="0"/>
              <a:t> poor functional outcomes</a:t>
            </a:r>
          </a:p>
          <a:p>
            <a:r>
              <a:rPr lang="en-US" b="1" dirty="0"/>
              <a:t>Prosthesis malposition</a:t>
            </a:r>
          </a:p>
          <a:p>
            <a:pPr lvl="1"/>
            <a:r>
              <a:rPr lang="en-US" dirty="0"/>
              <a:t>Height: shortening of &gt;15 mm </a:t>
            </a:r>
            <a:r>
              <a:rPr lang="en-US" dirty="0">
                <a:sym typeface="Wingdings" pitchFamily="2" charset="2"/>
              </a:rPr>
              <a:t> </a:t>
            </a:r>
            <a:r>
              <a:rPr lang="en-US" dirty="0"/>
              <a:t>decreased Constant scores, &lt;10 mm acceptable</a:t>
            </a:r>
          </a:p>
          <a:p>
            <a:pPr lvl="1"/>
            <a:r>
              <a:rPr lang="en-US" dirty="0"/>
              <a:t>Retroversion: over 40 degrees </a:t>
            </a:r>
            <a:r>
              <a:rPr lang="en-US" dirty="0">
                <a:sym typeface="Wingdings" pitchFamily="2" charset="2"/>
              </a:rPr>
              <a:t> </a:t>
            </a:r>
            <a:r>
              <a:rPr lang="en-US" dirty="0"/>
              <a:t>poor functional outcomes</a:t>
            </a:r>
          </a:p>
          <a:p>
            <a:r>
              <a:rPr lang="en-US" b="1" dirty="0"/>
              <a:t>Malposition of prosthesis </a:t>
            </a:r>
            <a:r>
              <a:rPr lang="en-US" b="1" dirty="0">
                <a:sym typeface="Wingdings" pitchFamily="2" charset="2"/>
              </a:rPr>
              <a:t> tuberosity malposition</a:t>
            </a:r>
          </a:p>
          <a:p>
            <a:pPr lvl="1"/>
            <a:r>
              <a:rPr lang="en-US" dirty="0"/>
              <a:t>“Unhappy triad” = high prosthesis + retroverted prosthesis + low GT</a:t>
            </a:r>
          </a:p>
          <a:p>
            <a:pPr lvl="1"/>
            <a:r>
              <a:rPr lang="en-US" dirty="0"/>
              <a:t>Present in 5 cases, associated with migration of GT and prosthesis in all cases </a:t>
            </a:r>
            <a:r>
              <a:rPr lang="en-US" dirty="0">
                <a:sym typeface="Wingdings" pitchFamily="2" charset="2"/>
              </a:rPr>
              <a:t> </a:t>
            </a:r>
            <a:r>
              <a:rPr lang="en-US" dirty="0"/>
              <a:t>persistent pain and stiffness</a:t>
            </a:r>
          </a:p>
          <a:p>
            <a:r>
              <a:rPr lang="en-US" b="1" dirty="0"/>
              <a:t>Age and sex</a:t>
            </a:r>
            <a:r>
              <a:rPr lang="en-US" dirty="0"/>
              <a:t>: women over 75 </a:t>
            </a:r>
            <a:r>
              <a:rPr lang="en-US" dirty="0">
                <a:sym typeface="Wingdings" pitchFamily="2" charset="2"/>
              </a:rPr>
              <a:t></a:t>
            </a:r>
            <a:r>
              <a:rPr lang="en-US" dirty="0"/>
              <a:t> GT migration and poor outcomes</a:t>
            </a:r>
          </a:p>
        </p:txBody>
      </p:sp>
    </p:spTree>
    <p:extLst>
      <p:ext uri="{BB962C8B-B14F-4D97-AF65-F5344CB8AC3E}">
        <p14:creationId xmlns:p14="http://schemas.microsoft.com/office/powerpoint/2010/main" val="392853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5032375"/>
          </a:xfrm>
        </p:spPr>
        <p:txBody>
          <a:bodyPr>
            <a:noAutofit/>
          </a:bodyPr>
          <a:lstStyle/>
          <a:p>
            <a:pPr marL="0" indent="0">
              <a:buNone/>
            </a:pPr>
            <a:r>
              <a:rPr lang="en-US" dirty="0">
                <a:solidFill>
                  <a:schemeClr val="accent1"/>
                </a:solidFill>
              </a:rPr>
              <a:t>RESULTS </a:t>
            </a:r>
            <a:r>
              <a:rPr lang="en-US" i="1" dirty="0"/>
              <a:t>– Complications</a:t>
            </a:r>
          </a:p>
          <a:p>
            <a:r>
              <a:rPr lang="en-US" b="1" dirty="0"/>
              <a:t>Neurological (n = 3): </a:t>
            </a:r>
            <a:r>
              <a:rPr lang="en-US" dirty="0"/>
              <a:t>all transient and involving axillary nerve</a:t>
            </a:r>
          </a:p>
          <a:p>
            <a:r>
              <a:rPr lang="en-US" b="1" dirty="0"/>
              <a:t>Anterior dislocation (n = 1): </a:t>
            </a:r>
            <a:r>
              <a:rPr lang="en-US" dirty="0"/>
              <a:t>secondary to fall 18 months postoperatively. Reduced under anesthesia, declined further surgery</a:t>
            </a:r>
          </a:p>
        </p:txBody>
      </p:sp>
    </p:spTree>
    <p:extLst>
      <p:ext uri="{BB962C8B-B14F-4D97-AF65-F5344CB8AC3E}">
        <p14:creationId xmlns:p14="http://schemas.microsoft.com/office/powerpoint/2010/main" val="187088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CONCLUSIONS</a:t>
            </a:r>
          </a:p>
          <a:p>
            <a:r>
              <a:rPr lang="en-US" dirty="0"/>
              <a:t>Functional results after HA are directly associated with the outcomes of tuberosity osteosynthesis</a:t>
            </a:r>
          </a:p>
          <a:p>
            <a:r>
              <a:rPr lang="en-US" dirty="0"/>
              <a:t>Poor outcomes associated with:</a:t>
            </a:r>
          </a:p>
          <a:p>
            <a:pPr lvl="1"/>
            <a:r>
              <a:rPr lang="en-US" dirty="0"/>
              <a:t>Prosthesis </a:t>
            </a:r>
            <a:r>
              <a:rPr lang="en-US" dirty="0" err="1"/>
              <a:t>malpositioning</a:t>
            </a:r>
            <a:endParaRPr lang="en-US" dirty="0"/>
          </a:p>
          <a:p>
            <a:pPr lvl="1"/>
            <a:r>
              <a:rPr lang="en-US" dirty="0"/>
              <a:t>GT </a:t>
            </a:r>
            <a:r>
              <a:rPr lang="en-US" dirty="0" err="1"/>
              <a:t>malpositioning</a:t>
            </a:r>
            <a:endParaRPr lang="en-US" dirty="0"/>
          </a:p>
          <a:p>
            <a:pPr lvl="1"/>
            <a:r>
              <a:rPr lang="en-US" dirty="0"/>
              <a:t>Female patients over 75 (assumed osteopenia)</a:t>
            </a:r>
          </a:p>
        </p:txBody>
      </p:sp>
    </p:spTree>
    <p:extLst>
      <p:ext uri="{BB962C8B-B14F-4D97-AF65-F5344CB8AC3E}">
        <p14:creationId xmlns:p14="http://schemas.microsoft.com/office/powerpoint/2010/main" val="190499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WHAT MAKES THIS SPECIAL</a:t>
            </a:r>
          </a:p>
          <a:p>
            <a:r>
              <a:rPr lang="en-US" dirty="0"/>
              <a:t>Technically challenging to achieve satisfactory outcomes after HA for displaced proximal humerus fractures</a:t>
            </a:r>
          </a:p>
          <a:p>
            <a:r>
              <a:rPr lang="en-US" dirty="0"/>
              <a:t>Offers a critical analysis of subjective technique and standard humeral prostheses </a:t>
            </a:r>
          </a:p>
          <a:p>
            <a:pPr lvl="1"/>
            <a:r>
              <a:rPr lang="en-US" dirty="0"/>
              <a:t>“Eyeball positioning of the humeral prosthesis” led to humeral height and retroversion errors </a:t>
            </a:r>
            <a:r>
              <a:rPr lang="en-US" dirty="0">
                <a:sym typeface="Wingdings" pitchFamily="2" charset="2"/>
              </a:rPr>
              <a:t> recommend instrumentation to make more objective</a:t>
            </a:r>
            <a:endParaRPr lang="en-US" dirty="0"/>
          </a:p>
          <a:p>
            <a:pPr lvl="1"/>
            <a:r>
              <a:rPr lang="en-US" dirty="0"/>
              <a:t>At the time, prostheses had excessive metal at neck that complicated GT placement and limited healing</a:t>
            </a:r>
          </a:p>
          <a:p>
            <a:pPr lvl="1"/>
            <a:endParaRPr lang="en-US" dirty="0">
              <a:highlight>
                <a:srgbClr val="FFFF00"/>
              </a:highlight>
            </a:endParaRPr>
          </a:p>
        </p:txBody>
      </p:sp>
    </p:spTree>
    <p:extLst>
      <p:ext uri="{BB962C8B-B14F-4D97-AF65-F5344CB8AC3E}">
        <p14:creationId xmlns:p14="http://schemas.microsoft.com/office/powerpoint/2010/main" val="52931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7179-37EC-4F47-BFAA-75815A7F4998}"/>
              </a:ext>
            </a:extLst>
          </p:cNvPr>
          <p:cNvSpPr>
            <a:spLocks noGrp="1"/>
          </p:cNvSpPr>
          <p:nvPr>
            <p:ph type="title"/>
          </p:nvPr>
        </p:nvSpPr>
        <p:spPr/>
        <p:txBody>
          <a:bodyPr/>
          <a:lstStyle/>
          <a:p>
            <a:r>
              <a:rPr lang="en-US" dirty="0"/>
              <a:t>The Articles</a:t>
            </a:r>
          </a:p>
        </p:txBody>
      </p:sp>
      <p:sp>
        <p:nvSpPr>
          <p:cNvPr id="3" name="Content Placeholder 2">
            <a:extLst>
              <a:ext uri="{FF2B5EF4-FFF2-40B4-BE49-F238E27FC236}">
                <a16:creationId xmlns:a16="http://schemas.microsoft.com/office/drawing/2014/main" id="{CDEB7D61-7C4C-184F-A380-9D9FC371F0E6}"/>
              </a:ext>
            </a:extLst>
          </p:cNvPr>
          <p:cNvSpPr>
            <a:spLocks noGrp="1"/>
          </p:cNvSpPr>
          <p:nvPr>
            <p:ph idx="1"/>
          </p:nvPr>
        </p:nvSpPr>
        <p:spPr>
          <a:xfrm>
            <a:off x="838200" y="1825625"/>
            <a:ext cx="10515600" cy="4667250"/>
          </a:xfrm>
        </p:spPr>
        <p:txBody>
          <a:bodyPr>
            <a:normAutofit/>
          </a:bodyPr>
          <a:lstStyle/>
          <a:p>
            <a:pPr marL="457200" indent="-457200">
              <a:buFont typeface="Arial" panose="020B0604020202020204" pitchFamily="34" charset="0"/>
              <a:buAutoNum type="arabicParenBoth"/>
            </a:pPr>
            <a:r>
              <a:rPr lang="en-US" dirty="0">
                <a:solidFill>
                  <a:schemeClr val="accent1"/>
                </a:solidFill>
              </a:rPr>
              <a:t>Boileau et al. (2002) </a:t>
            </a:r>
            <a:r>
              <a:rPr lang="en-US" dirty="0"/>
              <a:t>– Tuberosity malposition and migration: Reasons for poor outcomes after hemiarthroplasty for displaced fractures of the proximal humerus</a:t>
            </a:r>
          </a:p>
          <a:p>
            <a:pPr marL="457200" indent="-457200">
              <a:buFont typeface="Arial" panose="020B0604020202020204" pitchFamily="34" charset="0"/>
              <a:buAutoNum type="arabicParenBoth"/>
            </a:pPr>
            <a:r>
              <a:rPr lang="en-US" dirty="0">
                <a:solidFill>
                  <a:schemeClr val="accent1"/>
                </a:solidFill>
              </a:rPr>
              <a:t>Hertel et al. (2004) </a:t>
            </a:r>
            <a:r>
              <a:rPr lang="en-US" dirty="0"/>
              <a:t>– Predictors of humeral head ischemia after intracapsular fracture of the proximal humerus</a:t>
            </a:r>
          </a:p>
          <a:p>
            <a:pPr marL="457200" indent="-457200">
              <a:buFont typeface="Arial" panose="020B0604020202020204" pitchFamily="34" charset="0"/>
              <a:buAutoNum type="arabicParenBoth"/>
            </a:pPr>
            <a:r>
              <a:rPr lang="en-US" dirty="0">
                <a:solidFill>
                  <a:schemeClr val="accent1"/>
                </a:solidFill>
              </a:rPr>
              <a:t>Gardner et al. (2007) </a:t>
            </a:r>
            <a:r>
              <a:rPr lang="en-US" dirty="0"/>
              <a:t>– The importance of medial support in locked plating of proximal humerus fractures</a:t>
            </a:r>
            <a:endParaRPr lang="en-US" dirty="0">
              <a:solidFill>
                <a:schemeClr val="accent1"/>
              </a:solidFill>
            </a:endParaRPr>
          </a:p>
          <a:p>
            <a:pPr marL="457200" indent="-457200">
              <a:buAutoNum type="arabicParenBoth"/>
            </a:pPr>
            <a:r>
              <a:rPr lang="en-US" dirty="0" err="1">
                <a:solidFill>
                  <a:schemeClr val="accent1"/>
                </a:solidFill>
              </a:rPr>
              <a:t>Bufquin</a:t>
            </a:r>
            <a:r>
              <a:rPr lang="en-US" dirty="0">
                <a:solidFill>
                  <a:schemeClr val="accent1"/>
                </a:solidFill>
              </a:rPr>
              <a:t> et al. (2007) </a:t>
            </a:r>
            <a:r>
              <a:rPr lang="en-US" dirty="0"/>
              <a:t>– Reverse shoulder arthroplasty for the treatment of three- and four-part fractures of the proximal humerus in the elderly </a:t>
            </a:r>
          </a:p>
          <a:p>
            <a:pPr marL="457200" indent="-457200">
              <a:buFont typeface="Arial" panose="020B0604020202020204" pitchFamily="34" charset="0"/>
              <a:buAutoNum type="arabicParenBoth"/>
            </a:pPr>
            <a:r>
              <a:rPr lang="en-US" dirty="0" err="1">
                <a:solidFill>
                  <a:schemeClr val="accent1"/>
                </a:solidFill>
              </a:rPr>
              <a:t>Südkamp</a:t>
            </a:r>
            <a:r>
              <a:rPr lang="en-US" dirty="0">
                <a:solidFill>
                  <a:schemeClr val="accent1"/>
                </a:solidFill>
              </a:rPr>
              <a:t> et al. (2009) </a:t>
            </a:r>
            <a:r>
              <a:rPr lang="en-US" dirty="0"/>
              <a:t>– Open reduction and internal fixation of proximal humeral fractures with use of the locking proximal humerus plate</a:t>
            </a:r>
          </a:p>
        </p:txBody>
      </p:sp>
    </p:spTree>
    <p:extLst>
      <p:ext uri="{BB962C8B-B14F-4D97-AF65-F5344CB8AC3E}">
        <p14:creationId xmlns:p14="http://schemas.microsoft.com/office/powerpoint/2010/main" val="3200152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Autofit/>
          </a:bodyPr>
          <a:lstStyle/>
          <a:p>
            <a:pPr marL="0" indent="0">
              <a:buNone/>
            </a:pPr>
            <a:r>
              <a:rPr lang="en-US" dirty="0">
                <a:solidFill>
                  <a:schemeClr val="accent1"/>
                </a:solidFill>
              </a:rPr>
              <a:t>BACKGROUND</a:t>
            </a:r>
          </a:p>
          <a:p>
            <a:r>
              <a:rPr lang="en-US" dirty="0"/>
              <a:t>Fracture morphology likely impacts humeral head perfusion</a:t>
            </a:r>
          </a:p>
          <a:p>
            <a:r>
              <a:rPr lang="en-US" dirty="0"/>
              <a:t>Metaphyseal head extension that remained attached to the humeral head thought to preserve residual perfusion from the posterior circumflex humeral vessels</a:t>
            </a:r>
          </a:p>
          <a:p>
            <a:endParaRPr lang="en-US" dirty="0"/>
          </a:p>
          <a:p>
            <a:pPr marL="0" indent="0">
              <a:buNone/>
            </a:pPr>
            <a:r>
              <a:rPr lang="en-US" dirty="0">
                <a:solidFill>
                  <a:schemeClr val="accent1"/>
                </a:solidFill>
              </a:rPr>
              <a:t>PURPOSE</a:t>
            </a:r>
            <a:r>
              <a:rPr lang="en-US" dirty="0"/>
              <a:t>: evaluate how the position and size of metaphyseal head extensions affect humeral head perfusion</a:t>
            </a:r>
          </a:p>
        </p:txBody>
      </p:sp>
    </p:spTree>
    <p:extLst>
      <p:ext uri="{BB962C8B-B14F-4D97-AF65-F5344CB8AC3E}">
        <p14:creationId xmlns:p14="http://schemas.microsoft.com/office/powerpoint/2010/main" val="266309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10515600" cy="4351338"/>
          </a:xfrm>
        </p:spPr>
        <p:txBody>
          <a:bodyPr>
            <a:normAutofit/>
          </a:bodyPr>
          <a:lstStyle/>
          <a:p>
            <a:pPr marL="0" indent="0">
              <a:buNone/>
            </a:pPr>
            <a:r>
              <a:rPr lang="en-US" dirty="0">
                <a:solidFill>
                  <a:schemeClr val="accent1"/>
                </a:solidFill>
              </a:rPr>
              <a:t>METHODS</a:t>
            </a:r>
          </a:p>
          <a:p>
            <a:r>
              <a:rPr lang="en-US" dirty="0"/>
              <a:t>Consecutive series of 100 patients at follow up</a:t>
            </a:r>
          </a:p>
          <a:p>
            <a:r>
              <a:rPr lang="en-US" b="1" dirty="0"/>
              <a:t>Inclusion criteria</a:t>
            </a:r>
            <a:r>
              <a:rPr lang="en-US" dirty="0"/>
              <a:t>: </a:t>
            </a:r>
          </a:p>
          <a:p>
            <a:pPr lvl="1"/>
            <a:r>
              <a:rPr lang="en-US" dirty="0"/>
              <a:t>Intracapsular proximal humerus fractures: defined as any fracture component proximal to surgical neck</a:t>
            </a:r>
          </a:p>
          <a:p>
            <a:pPr lvl="1"/>
            <a:r>
              <a:rPr lang="en-US" dirty="0"/>
              <a:t>Fractures &lt;10 days old and requiring open surgery</a:t>
            </a:r>
          </a:p>
          <a:p>
            <a:pPr lvl="1"/>
            <a:r>
              <a:rPr lang="en-US" dirty="0"/>
              <a:t>Sufficient radiographic documentation</a:t>
            </a:r>
          </a:p>
          <a:p>
            <a:r>
              <a:rPr lang="en-US" dirty="0"/>
              <a:t>Single expert observer categorized fractures</a:t>
            </a:r>
          </a:p>
          <a:p>
            <a:endParaRPr lang="en-US" dirty="0"/>
          </a:p>
        </p:txBody>
      </p:sp>
    </p:spTree>
    <p:extLst>
      <p:ext uri="{BB962C8B-B14F-4D97-AF65-F5344CB8AC3E}">
        <p14:creationId xmlns:p14="http://schemas.microsoft.com/office/powerpoint/2010/main" val="226367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10515600" cy="4351338"/>
          </a:xfrm>
        </p:spPr>
        <p:txBody>
          <a:bodyPr>
            <a:normAutofit/>
          </a:bodyPr>
          <a:lstStyle/>
          <a:p>
            <a:pPr marL="0" indent="0">
              <a:buNone/>
            </a:pPr>
            <a:r>
              <a:rPr lang="en-US" dirty="0">
                <a:solidFill>
                  <a:schemeClr val="accent1"/>
                </a:solidFill>
              </a:rPr>
              <a:t>METHODS </a:t>
            </a:r>
            <a:r>
              <a:rPr lang="en-US" i="1" dirty="0"/>
              <a:t>– Fracture Morphology</a:t>
            </a:r>
          </a:p>
        </p:txBody>
      </p:sp>
      <p:pic>
        <p:nvPicPr>
          <p:cNvPr id="4" name="Picture 3">
            <a:extLst>
              <a:ext uri="{FF2B5EF4-FFF2-40B4-BE49-F238E27FC236}">
                <a16:creationId xmlns:a16="http://schemas.microsoft.com/office/drawing/2014/main" id="{9CBEF581-4EE9-6C4C-B1EE-B43564D4B4AC}"/>
              </a:ext>
            </a:extLst>
          </p:cNvPr>
          <p:cNvPicPr>
            <a:picLocks noChangeAspect="1"/>
          </p:cNvPicPr>
          <p:nvPr/>
        </p:nvPicPr>
        <p:blipFill>
          <a:blip r:embed="rId2"/>
          <a:stretch>
            <a:fillRect/>
          </a:stretch>
        </p:blipFill>
        <p:spPr>
          <a:xfrm>
            <a:off x="2050381" y="2261284"/>
            <a:ext cx="8091237" cy="4379278"/>
          </a:xfrm>
          <a:prstGeom prst="rect">
            <a:avLst/>
          </a:prstGeom>
        </p:spPr>
      </p:pic>
    </p:spTree>
    <p:extLst>
      <p:ext uri="{BB962C8B-B14F-4D97-AF65-F5344CB8AC3E}">
        <p14:creationId xmlns:p14="http://schemas.microsoft.com/office/powerpoint/2010/main" val="313480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199" y="1825625"/>
            <a:ext cx="5479909" cy="4351338"/>
          </a:xfrm>
        </p:spPr>
        <p:txBody>
          <a:bodyPr>
            <a:normAutofit/>
          </a:bodyPr>
          <a:lstStyle/>
          <a:p>
            <a:pPr marL="0" indent="0">
              <a:buNone/>
            </a:pPr>
            <a:r>
              <a:rPr lang="en-US" dirty="0">
                <a:solidFill>
                  <a:schemeClr val="accent1"/>
                </a:solidFill>
              </a:rPr>
              <a:t>METHODS </a:t>
            </a:r>
            <a:r>
              <a:rPr lang="en-US" i="1" dirty="0"/>
              <a:t>– Fracture Morphology</a:t>
            </a:r>
          </a:p>
          <a:p>
            <a:pPr marL="0" indent="0">
              <a:buNone/>
            </a:pPr>
            <a:r>
              <a:rPr lang="en-US" dirty="0"/>
              <a:t>From these questions, 12 basic fracture patterns emerged:</a:t>
            </a:r>
          </a:p>
        </p:txBody>
      </p:sp>
      <p:pic>
        <p:nvPicPr>
          <p:cNvPr id="6" name="Picture 5" descr="Chart, box and whisker chart&#10;&#10;Description automatically generated">
            <a:extLst>
              <a:ext uri="{FF2B5EF4-FFF2-40B4-BE49-F238E27FC236}">
                <a16:creationId xmlns:a16="http://schemas.microsoft.com/office/drawing/2014/main" id="{6EAE7DEA-9428-A542-97EC-355F7E0EE651}"/>
              </a:ext>
            </a:extLst>
          </p:cNvPr>
          <p:cNvPicPr>
            <a:picLocks noChangeAspect="1"/>
          </p:cNvPicPr>
          <p:nvPr/>
        </p:nvPicPr>
        <p:blipFill>
          <a:blip r:embed="rId3"/>
          <a:stretch>
            <a:fillRect/>
          </a:stretch>
        </p:blipFill>
        <p:spPr>
          <a:xfrm>
            <a:off x="6180999" y="1649621"/>
            <a:ext cx="6011001" cy="4703345"/>
          </a:xfrm>
          <a:prstGeom prst="rect">
            <a:avLst/>
          </a:prstGeom>
        </p:spPr>
      </p:pic>
    </p:spTree>
    <p:extLst>
      <p:ext uri="{BB962C8B-B14F-4D97-AF65-F5344CB8AC3E}">
        <p14:creationId xmlns:p14="http://schemas.microsoft.com/office/powerpoint/2010/main" val="340113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199" y="1825625"/>
            <a:ext cx="5479909" cy="4351338"/>
          </a:xfrm>
        </p:spPr>
        <p:txBody>
          <a:bodyPr>
            <a:normAutofit/>
          </a:bodyPr>
          <a:lstStyle/>
          <a:p>
            <a:pPr marL="0" indent="0">
              <a:buNone/>
            </a:pPr>
            <a:r>
              <a:rPr lang="en-US" dirty="0">
                <a:solidFill>
                  <a:schemeClr val="accent1"/>
                </a:solidFill>
              </a:rPr>
              <a:t>METHODS </a:t>
            </a:r>
            <a:r>
              <a:rPr lang="en-US" i="1" dirty="0"/>
              <a:t>– Fracture Morphology</a:t>
            </a:r>
          </a:p>
          <a:p>
            <a:pPr marL="0" indent="0">
              <a:buNone/>
            </a:pPr>
            <a:r>
              <a:rPr lang="en-US" dirty="0"/>
              <a:t>Accessory criteria:</a:t>
            </a:r>
          </a:p>
          <a:p>
            <a:pPr marL="457200" indent="-457200">
              <a:buAutoNum type="arabicParenBoth"/>
            </a:pPr>
            <a:r>
              <a:rPr lang="en-US" dirty="0"/>
              <a:t>Length of the medial metaphyseal head extension</a:t>
            </a:r>
          </a:p>
          <a:p>
            <a:pPr marL="457200" indent="-457200">
              <a:buAutoNum type="arabicParenBoth"/>
            </a:pPr>
            <a:r>
              <a:rPr lang="en-US" dirty="0"/>
              <a:t>Integrity of the medial hinge</a:t>
            </a:r>
          </a:p>
          <a:p>
            <a:pPr marL="457200" indent="-457200">
              <a:buFont typeface="Arial" panose="020B0604020202020204" pitchFamily="34" charset="0"/>
              <a:buAutoNum type="arabicParenBoth"/>
            </a:pPr>
            <a:r>
              <a:rPr lang="en-US" dirty="0"/>
              <a:t>Head-split components: classic and special </a:t>
            </a:r>
          </a:p>
          <a:p>
            <a:pPr marL="457200" indent="-457200">
              <a:buAutoNum type="arabicParenBoth"/>
            </a:pPr>
            <a:endParaRPr lang="en-US" dirty="0"/>
          </a:p>
        </p:txBody>
      </p:sp>
      <p:pic>
        <p:nvPicPr>
          <p:cNvPr id="4" name="Picture 3">
            <a:extLst>
              <a:ext uri="{FF2B5EF4-FFF2-40B4-BE49-F238E27FC236}">
                <a16:creationId xmlns:a16="http://schemas.microsoft.com/office/drawing/2014/main" id="{F57F5590-FE52-C349-AB95-672125E4AC94}"/>
              </a:ext>
            </a:extLst>
          </p:cNvPr>
          <p:cNvPicPr>
            <a:picLocks noChangeAspect="1"/>
          </p:cNvPicPr>
          <p:nvPr/>
        </p:nvPicPr>
        <p:blipFill>
          <a:blip r:embed="rId3"/>
          <a:stretch>
            <a:fillRect/>
          </a:stretch>
        </p:blipFill>
        <p:spPr>
          <a:xfrm>
            <a:off x="7592119" y="1483447"/>
            <a:ext cx="3048000" cy="1537668"/>
          </a:xfrm>
          <a:prstGeom prst="rect">
            <a:avLst/>
          </a:prstGeom>
        </p:spPr>
      </p:pic>
      <p:pic>
        <p:nvPicPr>
          <p:cNvPr id="5" name="Picture 4">
            <a:extLst>
              <a:ext uri="{FF2B5EF4-FFF2-40B4-BE49-F238E27FC236}">
                <a16:creationId xmlns:a16="http://schemas.microsoft.com/office/drawing/2014/main" id="{8B065EB4-BF62-184F-BA8B-A0CB7DF36E99}"/>
              </a:ext>
            </a:extLst>
          </p:cNvPr>
          <p:cNvPicPr>
            <a:picLocks noChangeAspect="1"/>
          </p:cNvPicPr>
          <p:nvPr/>
        </p:nvPicPr>
        <p:blipFill>
          <a:blip r:embed="rId4"/>
          <a:stretch>
            <a:fillRect/>
          </a:stretch>
        </p:blipFill>
        <p:spPr>
          <a:xfrm>
            <a:off x="8891529" y="3021115"/>
            <a:ext cx="3133811" cy="1938956"/>
          </a:xfrm>
          <a:prstGeom prst="rect">
            <a:avLst/>
          </a:prstGeom>
        </p:spPr>
      </p:pic>
      <p:pic>
        <p:nvPicPr>
          <p:cNvPr id="7" name="Picture 6">
            <a:extLst>
              <a:ext uri="{FF2B5EF4-FFF2-40B4-BE49-F238E27FC236}">
                <a16:creationId xmlns:a16="http://schemas.microsoft.com/office/drawing/2014/main" id="{EF2C3C8A-2AD3-3F47-B9BC-88E91A35DCEA}"/>
              </a:ext>
            </a:extLst>
          </p:cNvPr>
          <p:cNvPicPr>
            <a:picLocks noChangeAspect="1"/>
          </p:cNvPicPr>
          <p:nvPr/>
        </p:nvPicPr>
        <p:blipFill>
          <a:blip r:embed="rId5"/>
          <a:stretch>
            <a:fillRect/>
          </a:stretch>
        </p:blipFill>
        <p:spPr>
          <a:xfrm>
            <a:off x="7617518" y="4960071"/>
            <a:ext cx="3186761" cy="1537668"/>
          </a:xfrm>
          <a:prstGeom prst="rect">
            <a:avLst/>
          </a:prstGeom>
        </p:spPr>
      </p:pic>
    </p:spTree>
    <p:extLst>
      <p:ext uri="{BB962C8B-B14F-4D97-AF65-F5344CB8AC3E}">
        <p14:creationId xmlns:p14="http://schemas.microsoft.com/office/powerpoint/2010/main" val="125252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199" y="1825625"/>
            <a:ext cx="10515600" cy="4351338"/>
          </a:xfrm>
        </p:spPr>
        <p:txBody>
          <a:bodyPr>
            <a:normAutofit/>
          </a:bodyPr>
          <a:lstStyle/>
          <a:p>
            <a:pPr marL="0" indent="0">
              <a:buNone/>
            </a:pPr>
            <a:r>
              <a:rPr lang="en-US" dirty="0">
                <a:solidFill>
                  <a:schemeClr val="accent1"/>
                </a:solidFill>
              </a:rPr>
              <a:t>METHODS </a:t>
            </a:r>
            <a:r>
              <a:rPr lang="en-US" i="1" dirty="0"/>
              <a:t>– Perfusion</a:t>
            </a:r>
          </a:p>
          <a:p>
            <a:r>
              <a:rPr lang="en-US" dirty="0"/>
              <a:t>Established intraoperatively by observed backflow after centrally drilling humeral head with 2.5 mm drill bit</a:t>
            </a:r>
          </a:p>
          <a:p>
            <a:r>
              <a:rPr lang="en-US" dirty="0"/>
              <a:t>Proof of positive perfusion: </a:t>
            </a:r>
          </a:p>
          <a:p>
            <a:pPr lvl="1"/>
            <a:r>
              <a:rPr lang="en-US" dirty="0"/>
              <a:t>Clear backflow while suction applied to base of head</a:t>
            </a:r>
          </a:p>
          <a:p>
            <a:pPr lvl="1"/>
            <a:r>
              <a:rPr lang="en-US" dirty="0"/>
              <a:t>Pulsatile laser Doppler in drill hole (assessed in 46/100 shoulders)</a:t>
            </a:r>
          </a:p>
        </p:txBody>
      </p:sp>
    </p:spTree>
    <p:extLst>
      <p:ext uri="{BB962C8B-B14F-4D97-AF65-F5344CB8AC3E}">
        <p14:creationId xmlns:p14="http://schemas.microsoft.com/office/powerpoint/2010/main" val="156188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8" name="Content Placeholder 2">
            <a:extLst>
              <a:ext uri="{FF2B5EF4-FFF2-40B4-BE49-F238E27FC236}">
                <a16:creationId xmlns:a16="http://schemas.microsoft.com/office/drawing/2014/main" id="{3FE37255-5926-3F47-9BA2-EE4E45108073}"/>
              </a:ext>
            </a:extLst>
          </p:cNvPr>
          <p:cNvSpPr txBox="1">
            <a:spLocks/>
          </p:cNvSpPr>
          <p:nvPr/>
        </p:nvSpPr>
        <p:spPr>
          <a:xfrm>
            <a:off x="838200" y="1825624"/>
            <a:ext cx="105156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solidFill>
              </a:rPr>
              <a:t>RESULTS: </a:t>
            </a:r>
            <a:r>
              <a:rPr lang="en-US" dirty="0"/>
              <a:t>55 heads were ischemic, 45 were perfused</a:t>
            </a:r>
          </a:p>
        </p:txBody>
      </p:sp>
      <p:pic>
        <p:nvPicPr>
          <p:cNvPr id="6" name="Picture 5" descr="Chart, box and whisker chart&#10;&#10;Description automatically generated">
            <a:extLst>
              <a:ext uri="{FF2B5EF4-FFF2-40B4-BE49-F238E27FC236}">
                <a16:creationId xmlns:a16="http://schemas.microsoft.com/office/drawing/2014/main" id="{FEEE8C15-E0AD-5A4B-9D09-3A8DFB122435}"/>
              </a:ext>
            </a:extLst>
          </p:cNvPr>
          <p:cNvPicPr>
            <a:picLocks noChangeAspect="1"/>
          </p:cNvPicPr>
          <p:nvPr/>
        </p:nvPicPr>
        <p:blipFill>
          <a:blip r:embed="rId3"/>
          <a:stretch>
            <a:fillRect/>
          </a:stretch>
        </p:blipFill>
        <p:spPr>
          <a:xfrm>
            <a:off x="6073164" y="2361007"/>
            <a:ext cx="5280636" cy="4131867"/>
          </a:xfrm>
          <a:prstGeom prst="rect">
            <a:avLst/>
          </a:prstGeom>
        </p:spPr>
      </p:pic>
      <p:pic>
        <p:nvPicPr>
          <p:cNvPr id="5" name="Picture 4">
            <a:extLst>
              <a:ext uri="{FF2B5EF4-FFF2-40B4-BE49-F238E27FC236}">
                <a16:creationId xmlns:a16="http://schemas.microsoft.com/office/drawing/2014/main" id="{3905A0A6-AC14-6841-826F-03E7C7CE7928}"/>
              </a:ext>
            </a:extLst>
          </p:cNvPr>
          <p:cNvPicPr>
            <a:picLocks noChangeAspect="1"/>
          </p:cNvPicPr>
          <p:nvPr/>
        </p:nvPicPr>
        <p:blipFill>
          <a:blip r:embed="rId4"/>
          <a:stretch>
            <a:fillRect/>
          </a:stretch>
        </p:blipFill>
        <p:spPr>
          <a:xfrm>
            <a:off x="917184" y="2359040"/>
            <a:ext cx="4926153" cy="4133835"/>
          </a:xfrm>
          <a:prstGeom prst="rect">
            <a:avLst/>
          </a:prstGeom>
        </p:spPr>
      </p:pic>
    </p:spTree>
    <p:extLst>
      <p:ext uri="{BB962C8B-B14F-4D97-AF65-F5344CB8AC3E}">
        <p14:creationId xmlns:p14="http://schemas.microsoft.com/office/powerpoint/2010/main" val="386958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8" name="Content Placeholder 2">
            <a:extLst>
              <a:ext uri="{FF2B5EF4-FFF2-40B4-BE49-F238E27FC236}">
                <a16:creationId xmlns:a16="http://schemas.microsoft.com/office/drawing/2014/main" id="{3FE37255-5926-3F47-9BA2-EE4E45108073}"/>
              </a:ext>
            </a:extLst>
          </p:cNvPr>
          <p:cNvSpPr txBox="1">
            <a:spLocks/>
          </p:cNvSpPr>
          <p:nvPr/>
        </p:nvSpPr>
        <p:spPr>
          <a:xfrm>
            <a:off x="838200" y="1825624"/>
            <a:ext cx="105156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solidFill>
              </a:rPr>
              <a:t>RESULTS</a:t>
            </a:r>
          </a:p>
        </p:txBody>
      </p:sp>
      <p:pic>
        <p:nvPicPr>
          <p:cNvPr id="4" name="Picture 3">
            <a:extLst>
              <a:ext uri="{FF2B5EF4-FFF2-40B4-BE49-F238E27FC236}">
                <a16:creationId xmlns:a16="http://schemas.microsoft.com/office/drawing/2014/main" id="{341EF6AC-C631-7944-A5F9-191B07B9A1D6}"/>
              </a:ext>
            </a:extLst>
          </p:cNvPr>
          <p:cNvPicPr>
            <a:picLocks noChangeAspect="1"/>
          </p:cNvPicPr>
          <p:nvPr/>
        </p:nvPicPr>
        <p:blipFill>
          <a:blip r:embed="rId3"/>
          <a:stretch>
            <a:fillRect/>
          </a:stretch>
        </p:blipFill>
        <p:spPr>
          <a:xfrm>
            <a:off x="0" y="2302375"/>
            <a:ext cx="12179996" cy="3256213"/>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58A85E1-5C8C-C445-B4E4-855D011186D1}"/>
                  </a:ext>
                </a:extLst>
              </p14:cNvPr>
              <p14:cNvContentPartPr/>
              <p14:nvPr/>
            </p14:nvContentPartPr>
            <p14:xfrm>
              <a:off x="429522" y="3205144"/>
              <a:ext cx="55800" cy="2027880"/>
            </p14:xfrm>
          </p:contentPart>
        </mc:Choice>
        <mc:Fallback xmlns="">
          <p:pic>
            <p:nvPicPr>
              <p:cNvPr id="7" name="Ink 6">
                <a:extLst>
                  <a:ext uri="{FF2B5EF4-FFF2-40B4-BE49-F238E27FC236}">
                    <a16:creationId xmlns:a16="http://schemas.microsoft.com/office/drawing/2014/main" id="{F58A85E1-5C8C-C445-B4E4-855D011186D1}"/>
                  </a:ext>
                </a:extLst>
              </p:cNvPr>
              <p:cNvPicPr/>
              <p:nvPr/>
            </p:nvPicPr>
            <p:blipFill>
              <a:blip r:embed="rId5"/>
              <a:stretch>
                <a:fillRect/>
              </a:stretch>
            </p:blipFill>
            <p:spPr>
              <a:xfrm>
                <a:off x="357522" y="3061504"/>
                <a:ext cx="199440" cy="231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79CB5DF-B799-E34A-845A-24C91AB39834}"/>
                  </a:ext>
                </a:extLst>
              </p14:cNvPr>
              <p14:cNvContentPartPr/>
              <p14:nvPr/>
            </p14:nvContentPartPr>
            <p14:xfrm>
              <a:off x="3485012" y="3031624"/>
              <a:ext cx="59400" cy="2156040"/>
            </p14:xfrm>
          </p:contentPart>
        </mc:Choice>
        <mc:Fallback xmlns="">
          <p:pic>
            <p:nvPicPr>
              <p:cNvPr id="9" name="Ink 8">
                <a:extLst>
                  <a:ext uri="{FF2B5EF4-FFF2-40B4-BE49-F238E27FC236}">
                    <a16:creationId xmlns:a16="http://schemas.microsoft.com/office/drawing/2014/main" id="{579CB5DF-B799-E34A-845A-24C91AB39834}"/>
                  </a:ext>
                </a:extLst>
              </p:cNvPr>
              <p:cNvPicPr/>
              <p:nvPr/>
            </p:nvPicPr>
            <p:blipFill>
              <a:blip r:embed="rId7"/>
              <a:stretch>
                <a:fillRect/>
              </a:stretch>
            </p:blipFill>
            <p:spPr>
              <a:xfrm>
                <a:off x="3413012" y="2887984"/>
                <a:ext cx="203040" cy="244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C9DF303-A135-EE45-A2D2-ECE2854D8247}"/>
                  </a:ext>
                </a:extLst>
              </p14:cNvPr>
              <p14:cNvContentPartPr/>
              <p14:nvPr/>
            </p14:nvContentPartPr>
            <p14:xfrm>
              <a:off x="9526024" y="3378664"/>
              <a:ext cx="39240" cy="1366920"/>
            </p14:xfrm>
          </p:contentPart>
        </mc:Choice>
        <mc:Fallback xmlns="">
          <p:pic>
            <p:nvPicPr>
              <p:cNvPr id="10" name="Ink 9">
                <a:extLst>
                  <a:ext uri="{FF2B5EF4-FFF2-40B4-BE49-F238E27FC236}">
                    <a16:creationId xmlns:a16="http://schemas.microsoft.com/office/drawing/2014/main" id="{2C9DF303-A135-EE45-A2D2-ECE2854D8247}"/>
                  </a:ext>
                </a:extLst>
              </p:cNvPr>
              <p:cNvPicPr/>
              <p:nvPr/>
            </p:nvPicPr>
            <p:blipFill>
              <a:blip r:embed="rId9"/>
              <a:stretch>
                <a:fillRect/>
              </a:stretch>
            </p:blipFill>
            <p:spPr>
              <a:xfrm>
                <a:off x="9454384" y="3235024"/>
                <a:ext cx="182880" cy="1654560"/>
              </a:xfrm>
              <a:prstGeom prst="rect">
                <a:avLst/>
              </a:prstGeom>
            </p:spPr>
          </p:pic>
        </mc:Fallback>
      </mc:AlternateContent>
    </p:spTree>
    <p:extLst>
      <p:ext uri="{BB962C8B-B14F-4D97-AF65-F5344CB8AC3E}">
        <p14:creationId xmlns:p14="http://schemas.microsoft.com/office/powerpoint/2010/main" val="155232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199" y="1825625"/>
            <a:ext cx="10515600" cy="4351338"/>
          </a:xfrm>
        </p:spPr>
        <p:txBody>
          <a:bodyPr>
            <a:normAutofit/>
          </a:bodyPr>
          <a:lstStyle/>
          <a:p>
            <a:pPr marL="0" indent="0">
              <a:buNone/>
            </a:pPr>
            <a:r>
              <a:rPr lang="en-US" dirty="0">
                <a:solidFill>
                  <a:schemeClr val="accent1"/>
                </a:solidFill>
              </a:rPr>
              <a:t>RESULTS </a:t>
            </a:r>
            <a:r>
              <a:rPr lang="en-US" i="1" dirty="0"/>
              <a:t>– </a:t>
            </a:r>
            <a:r>
              <a:rPr lang="en-US" dirty="0"/>
              <a:t>Combining anatomic neck, short calcar, and disrupted hinge </a:t>
            </a:r>
            <a:r>
              <a:rPr lang="en-US" dirty="0">
                <a:sym typeface="Wingdings" pitchFamily="2" charset="2"/>
              </a:rPr>
              <a:t> 97% positive predictive value</a:t>
            </a:r>
            <a:endParaRPr lang="en-US" dirty="0"/>
          </a:p>
          <a:p>
            <a:pPr marL="0" indent="0">
              <a:buNone/>
            </a:pPr>
            <a:endParaRPr lang="en-US" dirty="0"/>
          </a:p>
        </p:txBody>
      </p:sp>
      <p:pic>
        <p:nvPicPr>
          <p:cNvPr id="4" name="Picture 3">
            <a:extLst>
              <a:ext uri="{FF2B5EF4-FFF2-40B4-BE49-F238E27FC236}">
                <a16:creationId xmlns:a16="http://schemas.microsoft.com/office/drawing/2014/main" id="{78BC47D6-5289-6443-B92B-9476060B0648}"/>
              </a:ext>
            </a:extLst>
          </p:cNvPr>
          <p:cNvPicPr>
            <a:picLocks noChangeAspect="1"/>
          </p:cNvPicPr>
          <p:nvPr/>
        </p:nvPicPr>
        <p:blipFill>
          <a:blip r:embed="rId3"/>
          <a:stretch>
            <a:fillRect/>
          </a:stretch>
        </p:blipFill>
        <p:spPr>
          <a:xfrm>
            <a:off x="838199" y="2580204"/>
            <a:ext cx="10515600" cy="427779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5616B37-55CB-7247-999E-645C999B5F07}"/>
                  </a:ext>
                </a:extLst>
              </p14:cNvPr>
              <p14:cNvContentPartPr/>
              <p14:nvPr/>
            </p14:nvContentPartPr>
            <p14:xfrm>
              <a:off x="1119619" y="4643659"/>
              <a:ext cx="2086920" cy="34920"/>
            </p14:xfrm>
          </p:contentPart>
        </mc:Choice>
        <mc:Fallback xmlns="">
          <p:pic>
            <p:nvPicPr>
              <p:cNvPr id="5" name="Ink 4">
                <a:extLst>
                  <a:ext uri="{FF2B5EF4-FFF2-40B4-BE49-F238E27FC236}">
                    <a16:creationId xmlns:a16="http://schemas.microsoft.com/office/drawing/2014/main" id="{45616B37-55CB-7247-999E-645C999B5F07}"/>
                  </a:ext>
                </a:extLst>
              </p:cNvPr>
              <p:cNvPicPr/>
              <p:nvPr/>
            </p:nvPicPr>
            <p:blipFill>
              <a:blip r:embed="rId5"/>
              <a:stretch>
                <a:fillRect/>
              </a:stretch>
            </p:blipFill>
            <p:spPr>
              <a:xfrm>
                <a:off x="1065979" y="4535659"/>
                <a:ext cx="2194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E52263C-DFB8-5F4D-82DD-7478A0DE2D12}"/>
                  </a:ext>
                </a:extLst>
              </p14:cNvPr>
              <p14:cNvContentPartPr/>
              <p14:nvPr/>
            </p14:nvContentPartPr>
            <p14:xfrm>
              <a:off x="1108099" y="4873699"/>
              <a:ext cx="3083040" cy="48960"/>
            </p14:xfrm>
          </p:contentPart>
        </mc:Choice>
        <mc:Fallback xmlns="">
          <p:pic>
            <p:nvPicPr>
              <p:cNvPr id="6" name="Ink 5">
                <a:extLst>
                  <a:ext uri="{FF2B5EF4-FFF2-40B4-BE49-F238E27FC236}">
                    <a16:creationId xmlns:a16="http://schemas.microsoft.com/office/drawing/2014/main" id="{9E52263C-DFB8-5F4D-82DD-7478A0DE2D12}"/>
                  </a:ext>
                </a:extLst>
              </p:cNvPr>
              <p:cNvPicPr/>
              <p:nvPr/>
            </p:nvPicPr>
            <p:blipFill>
              <a:blip r:embed="rId7"/>
              <a:stretch>
                <a:fillRect/>
              </a:stretch>
            </p:blipFill>
            <p:spPr>
              <a:xfrm>
                <a:off x="1054099" y="4766059"/>
                <a:ext cx="3190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E887B9A-1C02-D34D-BCC7-F85428F91131}"/>
                  </a:ext>
                </a:extLst>
              </p14:cNvPr>
              <p14:cNvContentPartPr/>
              <p14:nvPr/>
            </p14:nvContentPartPr>
            <p14:xfrm>
              <a:off x="1112419" y="4274299"/>
              <a:ext cx="2656440" cy="37800"/>
            </p14:xfrm>
          </p:contentPart>
        </mc:Choice>
        <mc:Fallback xmlns="">
          <p:pic>
            <p:nvPicPr>
              <p:cNvPr id="7" name="Ink 6">
                <a:extLst>
                  <a:ext uri="{FF2B5EF4-FFF2-40B4-BE49-F238E27FC236}">
                    <a16:creationId xmlns:a16="http://schemas.microsoft.com/office/drawing/2014/main" id="{2E887B9A-1C02-D34D-BCC7-F85428F91131}"/>
                  </a:ext>
                </a:extLst>
              </p:cNvPr>
              <p:cNvPicPr/>
              <p:nvPr/>
            </p:nvPicPr>
            <p:blipFill>
              <a:blip r:embed="rId9"/>
              <a:stretch>
                <a:fillRect/>
              </a:stretch>
            </p:blipFill>
            <p:spPr>
              <a:xfrm>
                <a:off x="1058779" y="4166659"/>
                <a:ext cx="2764080" cy="253440"/>
              </a:xfrm>
              <a:prstGeom prst="rect">
                <a:avLst/>
              </a:prstGeom>
            </p:spPr>
          </p:pic>
        </mc:Fallback>
      </mc:AlternateContent>
    </p:spTree>
    <p:extLst>
      <p:ext uri="{BB962C8B-B14F-4D97-AF65-F5344CB8AC3E}">
        <p14:creationId xmlns:p14="http://schemas.microsoft.com/office/powerpoint/2010/main" val="248289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CONCLUSIONS</a:t>
            </a:r>
          </a:p>
          <a:p>
            <a:r>
              <a:rPr lang="en-US" dirty="0"/>
              <a:t>The most relevant predictors of ischemia:</a:t>
            </a:r>
          </a:p>
          <a:p>
            <a:pPr lvl="1"/>
            <a:r>
              <a:rPr lang="en-US" dirty="0"/>
              <a:t>Length of dorsomedial metaphyseal extension (&lt; 8 mm)</a:t>
            </a:r>
          </a:p>
          <a:p>
            <a:pPr lvl="1"/>
            <a:r>
              <a:rPr lang="en-US" dirty="0"/>
              <a:t>Integrity of medial hinge (&gt; 2 mm dislocation)</a:t>
            </a:r>
          </a:p>
          <a:p>
            <a:pPr lvl="1"/>
            <a:r>
              <a:rPr lang="en-US" dirty="0"/>
              <a:t>Basic fracture type as classified by a binary description system</a:t>
            </a:r>
          </a:p>
          <a:p>
            <a:r>
              <a:rPr lang="en-US" dirty="0"/>
              <a:t>Degree of fragment displacement is less important than previously thought</a:t>
            </a:r>
          </a:p>
          <a:p>
            <a:r>
              <a:rPr lang="en-US" dirty="0"/>
              <a:t>Prior overemphasis on the dominance of the anterior circumflex vessels – perfusion from the posterior circumflex vessels alone appears sufficient for head survival</a:t>
            </a:r>
          </a:p>
        </p:txBody>
      </p:sp>
    </p:spTree>
    <p:extLst>
      <p:ext uri="{BB962C8B-B14F-4D97-AF65-F5344CB8AC3E}">
        <p14:creationId xmlns:p14="http://schemas.microsoft.com/office/powerpoint/2010/main" val="2269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Autofit/>
          </a:bodyPr>
          <a:lstStyle/>
          <a:p>
            <a:pPr marL="0" indent="0">
              <a:buNone/>
            </a:pPr>
            <a:r>
              <a:rPr lang="en-US" dirty="0">
                <a:solidFill>
                  <a:schemeClr val="accent1"/>
                </a:solidFill>
              </a:rPr>
              <a:t>BACKGROUND</a:t>
            </a:r>
          </a:p>
          <a:p>
            <a:r>
              <a:rPr lang="en-US" dirty="0"/>
              <a:t>Although common, hemiarthroplasty (HA) yields unpredictable results in the treatment of displaced proximal humerus fractures</a:t>
            </a:r>
          </a:p>
          <a:p>
            <a:r>
              <a:rPr lang="en-US" dirty="0"/>
              <a:t>In 1970, </a:t>
            </a:r>
            <a:r>
              <a:rPr lang="en-US" dirty="0" err="1"/>
              <a:t>Neer</a:t>
            </a:r>
            <a:r>
              <a:rPr lang="en-US" dirty="0"/>
              <a:t> et al. described excellent or satisfactory outcomes in 90% of patients treated with HA for proximal humerus fractures, yet no other studies have replicated these results</a:t>
            </a:r>
          </a:p>
          <a:p>
            <a:endParaRPr lang="en-US" dirty="0"/>
          </a:p>
          <a:p>
            <a:pPr marL="0" indent="0">
              <a:buNone/>
            </a:pPr>
            <a:r>
              <a:rPr lang="en-US" dirty="0">
                <a:solidFill>
                  <a:schemeClr val="accent1"/>
                </a:solidFill>
              </a:rPr>
              <a:t>PURPOSE</a:t>
            </a:r>
            <a:r>
              <a:rPr lang="en-US" dirty="0"/>
              <a:t>: assess outcomes after HA for displaced proximal humeral fractures and to identify the clinical and radiologic parameters associated with disappointing results</a:t>
            </a:r>
          </a:p>
        </p:txBody>
      </p:sp>
    </p:spTree>
    <p:extLst>
      <p:ext uri="{BB962C8B-B14F-4D97-AF65-F5344CB8AC3E}">
        <p14:creationId xmlns:p14="http://schemas.microsoft.com/office/powerpoint/2010/main" val="3675942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Predictors of humeral head ischemia after intracapsular fracture of the proximal humerus</a:t>
            </a:r>
            <a:br>
              <a:rPr lang="en-US" sz="3200" dirty="0"/>
            </a:br>
            <a:r>
              <a:rPr lang="en-US" sz="1800" dirty="0"/>
              <a:t>Prospective Observational Study, JSES, 2004, Hertel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WHAT MAKES THIS SPECIAL</a:t>
            </a:r>
            <a:endParaRPr lang="en-US" dirty="0"/>
          </a:p>
          <a:p>
            <a:r>
              <a:rPr lang="en-US" dirty="0"/>
              <a:t>Identifies easily ascertainable risk factors for humeral head ischemia</a:t>
            </a:r>
          </a:p>
          <a:p>
            <a:r>
              <a:rPr lang="en-US" dirty="0"/>
              <a:t>Questions vascular predominance of the anterior circumflex vessels</a:t>
            </a:r>
          </a:p>
          <a:p>
            <a:r>
              <a:rPr lang="en-US" dirty="0"/>
              <a:t>Demonstrates that a binary fracture description system is straightforward and has clinical value </a:t>
            </a:r>
          </a:p>
        </p:txBody>
      </p:sp>
    </p:spTree>
    <p:extLst>
      <p:ext uri="{BB962C8B-B14F-4D97-AF65-F5344CB8AC3E}">
        <p14:creationId xmlns:p14="http://schemas.microsoft.com/office/powerpoint/2010/main" val="284182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Autofit/>
          </a:bodyPr>
          <a:lstStyle/>
          <a:p>
            <a:pPr marL="0" indent="0">
              <a:buNone/>
            </a:pPr>
            <a:r>
              <a:rPr lang="en-US" dirty="0">
                <a:solidFill>
                  <a:schemeClr val="accent1"/>
                </a:solidFill>
              </a:rPr>
              <a:t>BACKGROUND</a:t>
            </a:r>
          </a:p>
          <a:p>
            <a:r>
              <a:rPr lang="en-US" dirty="0"/>
              <a:t>Traditional lateral plate fixation of comminuted proximal humerus fractures is only moderately successful</a:t>
            </a:r>
          </a:p>
          <a:p>
            <a:r>
              <a:rPr lang="en-US" dirty="0"/>
              <a:t>Because of medial vasculature, locking plates are placed on the lateral humerus; however, this positioning requires that fixed-angle screws serve as perpendicular struts</a:t>
            </a:r>
          </a:p>
          <a:p>
            <a:pPr marL="0" indent="0">
              <a:buNone/>
            </a:pPr>
            <a:endParaRPr lang="en-US" dirty="0">
              <a:highlight>
                <a:srgbClr val="00FF00"/>
              </a:highlight>
            </a:endParaRPr>
          </a:p>
          <a:p>
            <a:pPr marL="0" indent="0">
              <a:buNone/>
            </a:pPr>
            <a:r>
              <a:rPr lang="en-US" dirty="0">
                <a:solidFill>
                  <a:schemeClr val="accent1"/>
                </a:solidFill>
              </a:rPr>
              <a:t>PURPOSE</a:t>
            </a:r>
            <a:r>
              <a:rPr lang="en-US" dirty="0"/>
              <a:t>: </a:t>
            </a:r>
          </a:p>
          <a:p>
            <a:pPr marL="457200" indent="-457200">
              <a:buAutoNum type="arabicParenBoth"/>
            </a:pPr>
            <a:r>
              <a:rPr lang="en-US" dirty="0"/>
              <a:t>Evaluate the radiographic behavior of proximal humerus fractures </a:t>
            </a:r>
          </a:p>
          <a:p>
            <a:pPr marL="457200" indent="-457200">
              <a:buAutoNum type="arabicParenBoth"/>
            </a:pPr>
            <a:r>
              <a:rPr lang="en-US" dirty="0"/>
              <a:t>Elucidate how patient factors, fracture patterns, reduction variables, and implant placements affect mechanical stability</a:t>
            </a:r>
          </a:p>
        </p:txBody>
      </p:sp>
    </p:spTree>
    <p:extLst>
      <p:ext uri="{BB962C8B-B14F-4D97-AF65-F5344CB8AC3E}">
        <p14:creationId xmlns:p14="http://schemas.microsoft.com/office/powerpoint/2010/main" val="3072650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10515600" cy="4812242"/>
          </a:xfrm>
        </p:spPr>
        <p:txBody>
          <a:bodyPr>
            <a:normAutofit/>
          </a:bodyPr>
          <a:lstStyle/>
          <a:p>
            <a:pPr marL="0" indent="0">
              <a:buNone/>
            </a:pPr>
            <a:r>
              <a:rPr lang="en-US" dirty="0">
                <a:solidFill>
                  <a:schemeClr val="accent1"/>
                </a:solidFill>
              </a:rPr>
              <a:t>METHODS</a:t>
            </a:r>
          </a:p>
          <a:p>
            <a:r>
              <a:rPr lang="en-US" dirty="0"/>
              <a:t>Consecutive series of 35 patients </a:t>
            </a:r>
          </a:p>
          <a:p>
            <a:r>
              <a:rPr lang="en-US" b="1" dirty="0"/>
              <a:t>Inclusion criteria</a:t>
            </a:r>
            <a:r>
              <a:rPr lang="en-US" dirty="0"/>
              <a:t>: adults with acute traumatic fractures of the proximal humerus that underwent ORIF with a locking plate and had adequate preoperative/postoperative radiographs</a:t>
            </a:r>
          </a:p>
          <a:p>
            <a:pPr lvl="1"/>
            <a:r>
              <a:rPr lang="en-US" dirty="0"/>
              <a:t>2-part (n = 6) with 100% displacement, varus malalignment with medial cortical comminution </a:t>
            </a:r>
          </a:p>
          <a:p>
            <a:pPr lvl="1"/>
            <a:r>
              <a:rPr lang="en-US" dirty="0"/>
              <a:t>3-part (n = 15)</a:t>
            </a:r>
          </a:p>
          <a:p>
            <a:pPr lvl="1"/>
            <a:r>
              <a:rPr lang="en-US" dirty="0"/>
              <a:t>4-part (n = 14)</a:t>
            </a:r>
          </a:p>
          <a:p>
            <a:r>
              <a:rPr lang="en-US" dirty="0"/>
              <a:t>Mean follow up: 7 months (6 – 77 weeks)</a:t>
            </a:r>
          </a:p>
        </p:txBody>
      </p:sp>
    </p:spTree>
    <p:extLst>
      <p:ext uri="{BB962C8B-B14F-4D97-AF65-F5344CB8AC3E}">
        <p14:creationId xmlns:p14="http://schemas.microsoft.com/office/powerpoint/2010/main" val="1112091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lstStyle/>
          <a:p>
            <a:pPr marL="0" indent="0">
              <a:buNone/>
            </a:pPr>
            <a:r>
              <a:rPr lang="en-US" dirty="0">
                <a:solidFill>
                  <a:schemeClr val="accent1"/>
                </a:solidFill>
              </a:rPr>
              <a:t>METHODS</a:t>
            </a:r>
            <a:r>
              <a:rPr lang="en-US" dirty="0"/>
              <a:t> </a:t>
            </a:r>
            <a:r>
              <a:rPr lang="en-US" i="1" dirty="0"/>
              <a:t>– Surgical Technique</a:t>
            </a:r>
            <a:endParaRPr lang="en-US" i="1" dirty="0">
              <a:solidFill>
                <a:schemeClr val="accent1"/>
              </a:solidFill>
            </a:endParaRPr>
          </a:p>
          <a:p>
            <a:r>
              <a:rPr lang="en-US" dirty="0"/>
              <a:t>Deltopectoral or anterolateral acromial approach</a:t>
            </a:r>
          </a:p>
          <a:p>
            <a:r>
              <a:rPr lang="en-US" dirty="0"/>
              <a:t>Rotator cuff secured to separate holes in locking plate with suture</a:t>
            </a:r>
          </a:p>
          <a:p>
            <a:r>
              <a:rPr lang="en-US" dirty="0"/>
              <a:t>At least 5 locking screws in proximal fragment</a:t>
            </a:r>
          </a:p>
          <a:p>
            <a:r>
              <a:rPr lang="en-US" dirty="0"/>
              <a:t>An additional 1 – 2 compression screws were used in several younger patients to assist with reduction</a:t>
            </a:r>
          </a:p>
        </p:txBody>
      </p:sp>
    </p:spTree>
    <p:extLst>
      <p:ext uri="{BB962C8B-B14F-4D97-AF65-F5344CB8AC3E}">
        <p14:creationId xmlns:p14="http://schemas.microsoft.com/office/powerpoint/2010/main" val="424350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7514967" cy="4667250"/>
          </a:xfrm>
        </p:spPr>
        <p:txBody>
          <a:bodyPr>
            <a:normAutofit/>
          </a:bodyPr>
          <a:lstStyle/>
          <a:p>
            <a:pPr marL="0" indent="0">
              <a:buNone/>
            </a:pPr>
            <a:r>
              <a:rPr lang="en-US" dirty="0">
                <a:solidFill>
                  <a:schemeClr val="accent1"/>
                </a:solidFill>
              </a:rPr>
              <a:t>METHODS </a:t>
            </a:r>
            <a:r>
              <a:rPr lang="en-US" i="1" dirty="0"/>
              <a:t>– Radiographic Measurements</a:t>
            </a:r>
          </a:p>
          <a:p>
            <a:r>
              <a:rPr lang="en-US" b="1" dirty="0"/>
              <a:t>Humeral head height </a:t>
            </a:r>
            <a:r>
              <a:rPr lang="en-US" dirty="0"/>
              <a:t>(Figure 1)</a:t>
            </a:r>
          </a:p>
          <a:p>
            <a:pPr lvl="1"/>
            <a:r>
              <a:rPr lang="en-US" dirty="0"/>
              <a:t>Perpendicular to top edge of plate</a:t>
            </a:r>
          </a:p>
          <a:p>
            <a:pPr lvl="1"/>
            <a:r>
              <a:rPr lang="en-US" dirty="0"/>
              <a:t>Perpendicular to superior edge of humeral head</a:t>
            </a:r>
          </a:p>
        </p:txBody>
      </p:sp>
      <p:pic>
        <p:nvPicPr>
          <p:cNvPr id="4" name="Picture 3">
            <a:extLst>
              <a:ext uri="{FF2B5EF4-FFF2-40B4-BE49-F238E27FC236}">
                <a16:creationId xmlns:a16="http://schemas.microsoft.com/office/drawing/2014/main" id="{81A55C3F-4C58-BC45-8B89-0E702FA64F92}"/>
              </a:ext>
            </a:extLst>
          </p:cNvPr>
          <p:cNvPicPr>
            <a:picLocks noChangeAspect="1"/>
          </p:cNvPicPr>
          <p:nvPr/>
        </p:nvPicPr>
        <p:blipFill>
          <a:blip r:embed="rId2"/>
          <a:stretch>
            <a:fillRect/>
          </a:stretch>
        </p:blipFill>
        <p:spPr>
          <a:xfrm>
            <a:off x="8353167" y="1374598"/>
            <a:ext cx="3597017" cy="5483401"/>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3AA02134-F42D-2F49-943A-064F172289D2}"/>
                  </a:ext>
                </a:extLst>
              </p14:cNvPr>
              <p14:cNvContentPartPr/>
              <p14:nvPr/>
            </p14:nvContentPartPr>
            <p14:xfrm>
              <a:off x="9470716" y="1725929"/>
              <a:ext cx="2320560" cy="16560"/>
            </p14:xfrm>
          </p:contentPart>
        </mc:Choice>
        <mc:Fallback xmlns="">
          <p:pic>
            <p:nvPicPr>
              <p:cNvPr id="10" name="Ink 9">
                <a:extLst>
                  <a:ext uri="{FF2B5EF4-FFF2-40B4-BE49-F238E27FC236}">
                    <a16:creationId xmlns:a16="http://schemas.microsoft.com/office/drawing/2014/main" id="{3AA02134-F42D-2F49-943A-064F172289D2}"/>
                  </a:ext>
                </a:extLst>
              </p:cNvPr>
              <p:cNvPicPr/>
              <p:nvPr/>
            </p:nvPicPr>
            <p:blipFill>
              <a:blip r:embed="rId4"/>
              <a:stretch>
                <a:fillRect/>
              </a:stretch>
            </p:blipFill>
            <p:spPr>
              <a:xfrm>
                <a:off x="9434716" y="1653929"/>
                <a:ext cx="2392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EAF137DE-3436-2E4B-8D3B-048F13B5BC58}"/>
                  </a:ext>
                </a:extLst>
              </p14:cNvPr>
              <p14:cNvContentPartPr/>
              <p14:nvPr/>
            </p14:nvContentPartPr>
            <p14:xfrm>
              <a:off x="9496996" y="2339729"/>
              <a:ext cx="2303280" cy="52920"/>
            </p14:xfrm>
          </p:contentPart>
        </mc:Choice>
        <mc:Fallback xmlns="">
          <p:pic>
            <p:nvPicPr>
              <p:cNvPr id="11" name="Ink 10">
                <a:extLst>
                  <a:ext uri="{FF2B5EF4-FFF2-40B4-BE49-F238E27FC236}">
                    <a16:creationId xmlns:a16="http://schemas.microsoft.com/office/drawing/2014/main" id="{EAF137DE-3436-2E4B-8D3B-048F13B5BC58}"/>
                  </a:ext>
                </a:extLst>
              </p:cNvPr>
              <p:cNvPicPr/>
              <p:nvPr/>
            </p:nvPicPr>
            <p:blipFill>
              <a:blip r:embed="rId6"/>
              <a:stretch>
                <a:fillRect/>
              </a:stretch>
            </p:blipFill>
            <p:spPr>
              <a:xfrm>
                <a:off x="9460996" y="2268089"/>
                <a:ext cx="2374920" cy="196560"/>
              </a:xfrm>
              <a:prstGeom prst="rect">
                <a:avLst/>
              </a:prstGeom>
            </p:spPr>
          </p:pic>
        </mc:Fallback>
      </mc:AlternateContent>
    </p:spTree>
    <p:extLst>
      <p:ext uri="{BB962C8B-B14F-4D97-AF65-F5344CB8AC3E}">
        <p14:creationId xmlns:p14="http://schemas.microsoft.com/office/powerpoint/2010/main" val="2772352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1" y="1825625"/>
            <a:ext cx="6045200" cy="4667250"/>
          </a:xfrm>
        </p:spPr>
        <p:txBody>
          <a:bodyPr>
            <a:normAutofit/>
          </a:bodyPr>
          <a:lstStyle/>
          <a:p>
            <a:pPr marL="0" indent="0">
              <a:buNone/>
            </a:pPr>
            <a:r>
              <a:rPr lang="en-US" dirty="0">
                <a:solidFill>
                  <a:schemeClr val="accent1"/>
                </a:solidFill>
              </a:rPr>
              <a:t>METHODS </a:t>
            </a:r>
            <a:r>
              <a:rPr lang="en-US" i="1" dirty="0"/>
              <a:t>– Radiographic Measurements</a:t>
            </a:r>
          </a:p>
          <a:p>
            <a:r>
              <a:rPr lang="en-US" dirty="0"/>
              <a:t>Humeral head height </a:t>
            </a:r>
          </a:p>
          <a:p>
            <a:r>
              <a:rPr lang="en-US" b="1" dirty="0"/>
              <a:t>Adequate medial support (+MS) </a:t>
            </a:r>
            <a:r>
              <a:rPr lang="en-US" dirty="0"/>
              <a:t>had one of the following:</a:t>
            </a:r>
          </a:p>
          <a:p>
            <a:pPr lvl="1"/>
            <a:r>
              <a:rPr lang="en-US" dirty="0"/>
              <a:t>Medial pillar reduced and non-comminuted (Figure 2)</a:t>
            </a:r>
          </a:p>
          <a:p>
            <a:pPr lvl="1"/>
            <a:r>
              <a:rPr lang="en-US" dirty="0"/>
              <a:t>Shaft medialized, impacted into head</a:t>
            </a:r>
          </a:p>
          <a:p>
            <a:pPr lvl="1"/>
            <a:r>
              <a:rPr lang="en-US" dirty="0"/>
              <a:t>Oblique locking screw in inferomedial quadrant of proximal humeral head fragment to within 5 mm subchondral bone</a:t>
            </a:r>
          </a:p>
        </p:txBody>
      </p:sp>
      <p:pic>
        <p:nvPicPr>
          <p:cNvPr id="5" name="Picture 4">
            <a:extLst>
              <a:ext uri="{FF2B5EF4-FFF2-40B4-BE49-F238E27FC236}">
                <a16:creationId xmlns:a16="http://schemas.microsoft.com/office/drawing/2014/main" id="{5400D9E9-51F8-3946-B9FE-B9898DD92A82}"/>
              </a:ext>
            </a:extLst>
          </p:cNvPr>
          <p:cNvPicPr>
            <a:picLocks noChangeAspect="1"/>
          </p:cNvPicPr>
          <p:nvPr/>
        </p:nvPicPr>
        <p:blipFill>
          <a:blip r:embed="rId2"/>
          <a:stretch>
            <a:fillRect/>
          </a:stretch>
        </p:blipFill>
        <p:spPr>
          <a:xfrm>
            <a:off x="7397660" y="2101849"/>
            <a:ext cx="4432390" cy="3375025"/>
          </a:xfrm>
          <a:prstGeom prst="rect">
            <a:avLst/>
          </a:prstGeom>
        </p:spPr>
      </p:pic>
    </p:spTree>
    <p:extLst>
      <p:ext uri="{BB962C8B-B14F-4D97-AF65-F5344CB8AC3E}">
        <p14:creationId xmlns:p14="http://schemas.microsoft.com/office/powerpoint/2010/main" val="801950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1" y="1825625"/>
            <a:ext cx="6045200" cy="4667250"/>
          </a:xfrm>
        </p:spPr>
        <p:txBody>
          <a:bodyPr>
            <a:normAutofit/>
          </a:bodyPr>
          <a:lstStyle/>
          <a:p>
            <a:pPr marL="0" indent="0">
              <a:buNone/>
            </a:pPr>
            <a:r>
              <a:rPr lang="en-US" dirty="0">
                <a:solidFill>
                  <a:schemeClr val="accent1"/>
                </a:solidFill>
              </a:rPr>
              <a:t>METHODS </a:t>
            </a:r>
            <a:r>
              <a:rPr lang="en-US" i="1" dirty="0"/>
              <a:t>– Radiographic Measurements</a:t>
            </a:r>
          </a:p>
          <a:p>
            <a:r>
              <a:rPr lang="en-US" dirty="0"/>
              <a:t>Humeral head height </a:t>
            </a:r>
          </a:p>
          <a:p>
            <a:r>
              <a:rPr lang="en-US" b="1" dirty="0"/>
              <a:t>Adequate medial support (+MS) </a:t>
            </a:r>
            <a:r>
              <a:rPr lang="en-US" dirty="0"/>
              <a:t>had one of the following:</a:t>
            </a:r>
          </a:p>
          <a:p>
            <a:pPr lvl="1"/>
            <a:r>
              <a:rPr lang="en-US" dirty="0"/>
              <a:t>Medial pillar reduced and non-comminuted (Figure 2)</a:t>
            </a:r>
          </a:p>
          <a:p>
            <a:pPr lvl="1"/>
            <a:r>
              <a:rPr lang="en-US" dirty="0"/>
              <a:t>Shaft medialized, impacted into head</a:t>
            </a:r>
          </a:p>
          <a:p>
            <a:pPr lvl="1"/>
            <a:r>
              <a:rPr lang="en-US" dirty="0"/>
              <a:t>Oblique locking screw in inferomedial quadrant of proximal humeral head fragment to within 5 mm subchondral bone</a:t>
            </a:r>
          </a:p>
        </p:txBody>
      </p:sp>
      <p:pic>
        <p:nvPicPr>
          <p:cNvPr id="4" name="Picture 3">
            <a:extLst>
              <a:ext uri="{FF2B5EF4-FFF2-40B4-BE49-F238E27FC236}">
                <a16:creationId xmlns:a16="http://schemas.microsoft.com/office/drawing/2014/main" id="{65735BB8-0B60-EB42-BBA8-D4E4F52B7121}"/>
              </a:ext>
            </a:extLst>
          </p:cNvPr>
          <p:cNvPicPr>
            <a:picLocks noChangeAspect="1"/>
          </p:cNvPicPr>
          <p:nvPr/>
        </p:nvPicPr>
        <p:blipFill>
          <a:blip r:embed="rId2"/>
          <a:stretch>
            <a:fillRect/>
          </a:stretch>
        </p:blipFill>
        <p:spPr>
          <a:xfrm>
            <a:off x="7283541" y="2235200"/>
            <a:ext cx="4489359" cy="3841750"/>
          </a:xfrm>
          <a:prstGeom prst="rect">
            <a:avLst/>
          </a:prstGeom>
        </p:spPr>
      </p:pic>
    </p:spTree>
    <p:extLst>
      <p:ext uri="{BB962C8B-B14F-4D97-AF65-F5344CB8AC3E}">
        <p14:creationId xmlns:p14="http://schemas.microsoft.com/office/powerpoint/2010/main" val="303300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8" name="Content Placeholder 2">
            <a:extLst>
              <a:ext uri="{FF2B5EF4-FFF2-40B4-BE49-F238E27FC236}">
                <a16:creationId xmlns:a16="http://schemas.microsoft.com/office/drawing/2014/main" id="{3FE37255-5926-3F47-9BA2-EE4E45108073}"/>
              </a:ext>
            </a:extLst>
          </p:cNvPr>
          <p:cNvSpPr txBox="1">
            <a:spLocks/>
          </p:cNvSpPr>
          <p:nvPr/>
        </p:nvSpPr>
        <p:spPr>
          <a:xfrm>
            <a:off x="838200" y="1825624"/>
            <a:ext cx="54864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solidFill>
              </a:rPr>
              <a:t>RESULTS</a:t>
            </a:r>
            <a:endParaRPr lang="en-US" dirty="0"/>
          </a:p>
        </p:txBody>
      </p:sp>
      <p:graphicFrame>
        <p:nvGraphicFramePr>
          <p:cNvPr id="4" name="Table 4">
            <a:extLst>
              <a:ext uri="{FF2B5EF4-FFF2-40B4-BE49-F238E27FC236}">
                <a16:creationId xmlns:a16="http://schemas.microsoft.com/office/drawing/2014/main" id="{AA508522-0F89-3F47-B244-88F70B3720EA}"/>
              </a:ext>
            </a:extLst>
          </p:cNvPr>
          <p:cNvGraphicFramePr>
            <a:graphicFrameLocks noGrp="1"/>
          </p:cNvGraphicFramePr>
          <p:nvPr/>
        </p:nvGraphicFramePr>
        <p:xfrm>
          <a:off x="838200" y="2331131"/>
          <a:ext cx="10515600" cy="4021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5215183"/>
                    </a:ext>
                  </a:extLst>
                </a:gridCol>
                <a:gridCol w="5257800">
                  <a:extLst>
                    <a:ext uri="{9D8B030D-6E8A-4147-A177-3AD203B41FA5}">
                      <a16:colId xmlns:a16="http://schemas.microsoft.com/office/drawing/2014/main" val="685178108"/>
                    </a:ext>
                  </a:extLst>
                </a:gridCol>
              </a:tblGrid>
              <a:tr h="638080">
                <a:tc>
                  <a:txBody>
                    <a:bodyPr/>
                    <a:lstStyle/>
                    <a:p>
                      <a:r>
                        <a:rPr lang="en-US" sz="2400" dirty="0"/>
                        <a:t>+ MS (n = 18)</a:t>
                      </a:r>
                    </a:p>
                  </a:txBody>
                  <a:tcPr>
                    <a:solidFill>
                      <a:schemeClr val="tx1"/>
                    </a:solidFill>
                  </a:tcPr>
                </a:tc>
                <a:tc>
                  <a:txBody>
                    <a:bodyPr/>
                    <a:lstStyle/>
                    <a:p>
                      <a:r>
                        <a:rPr lang="en-US" sz="2400" dirty="0"/>
                        <a:t>- MS (n = 17)</a:t>
                      </a:r>
                    </a:p>
                  </a:txBody>
                  <a:tcPr>
                    <a:solidFill>
                      <a:schemeClr val="tx1"/>
                    </a:solidFill>
                  </a:tcPr>
                </a:tc>
                <a:extLst>
                  <a:ext uri="{0D108BD9-81ED-4DB2-BD59-A6C34878D82A}">
                    <a16:rowId xmlns:a16="http://schemas.microsoft.com/office/drawing/2014/main" val="4163052455"/>
                  </a:ext>
                </a:extLst>
              </a:tr>
              <a:tr h="1718349">
                <a:tc>
                  <a:txBody>
                    <a:bodyPr/>
                    <a:lstStyle/>
                    <a:p>
                      <a:pPr marL="285750" indent="-285750">
                        <a:buFont typeface="Arial" panose="020B0604020202020204" pitchFamily="34" charset="0"/>
                        <a:buChar char="•"/>
                      </a:pPr>
                      <a:r>
                        <a:rPr lang="en-US" sz="2400" dirty="0"/>
                        <a:t>CRITERIA 1: Anatomic reduction of medial cortex and non-comminuted (n = 9)</a:t>
                      </a:r>
                    </a:p>
                    <a:p>
                      <a:pPr marL="285750" indent="-285750">
                        <a:buFont typeface="Arial" panose="020B0604020202020204" pitchFamily="34" charset="0"/>
                        <a:buChar char="•"/>
                      </a:pPr>
                      <a:r>
                        <a:rPr lang="en-US" sz="2400" dirty="0"/>
                        <a:t>CRITERIA 2: shaft medialized, impacted into head (n = 3)</a:t>
                      </a:r>
                    </a:p>
                    <a:p>
                      <a:pPr marL="285750" indent="-285750">
                        <a:buFont typeface="Arial" panose="020B0604020202020204" pitchFamily="34" charset="0"/>
                        <a:buChar char="•"/>
                      </a:pPr>
                      <a:r>
                        <a:rPr lang="en-US" sz="2400" dirty="0"/>
                        <a:t>CRITERIA 3: one or two inferomedial screws placed (n = 6)</a:t>
                      </a:r>
                    </a:p>
                    <a:p>
                      <a:pPr marL="285750" indent="-285750">
                        <a:buFont typeface="Arial" panose="020B0604020202020204" pitchFamily="34" charset="0"/>
                        <a:buChar char="•"/>
                      </a:pPr>
                      <a:endParaRPr lang="en-US" sz="2400" dirty="0"/>
                    </a:p>
                    <a:p>
                      <a:pPr marL="0" indent="0">
                        <a:buFont typeface="Arial" panose="020B0604020202020204" pitchFamily="34" charset="0"/>
                        <a:buNone/>
                      </a:pPr>
                      <a:r>
                        <a:rPr lang="en-US" sz="2400" i="1" dirty="0"/>
                        <a:t>Criteria 1 + 3 met (n = 3)</a:t>
                      </a:r>
                    </a:p>
                  </a:txBody>
                  <a:tcPr>
                    <a:solidFill>
                      <a:schemeClr val="bg2"/>
                    </a:solidFill>
                  </a:tcPr>
                </a:tc>
                <a:tc>
                  <a:txBody>
                    <a:bodyPr/>
                    <a:lstStyle/>
                    <a:p>
                      <a:pPr marL="285750" indent="-285750">
                        <a:buFont typeface="Arial" panose="020B0604020202020204" pitchFamily="34" charset="0"/>
                        <a:buChar char="•"/>
                      </a:pPr>
                      <a:r>
                        <a:rPr lang="en-US" sz="2400" dirty="0" err="1"/>
                        <a:t>Malreduction</a:t>
                      </a:r>
                      <a:r>
                        <a:rPr lang="en-US" sz="2400" dirty="0"/>
                        <a:t> with lateral displacement of the shaft fragment (n = 12)</a:t>
                      </a:r>
                    </a:p>
                    <a:p>
                      <a:pPr marL="285750" indent="-285750">
                        <a:buFont typeface="Arial" panose="020B0604020202020204" pitchFamily="34" charset="0"/>
                        <a:buChar char="•"/>
                      </a:pPr>
                      <a:r>
                        <a:rPr lang="en-US" sz="2400" dirty="0"/>
                        <a:t>Medial comminution (n = 5)</a:t>
                      </a:r>
                    </a:p>
                    <a:p>
                      <a:pPr marL="285750" indent="-285750">
                        <a:buFont typeface="Arial" panose="020B0604020202020204" pitchFamily="34" charset="0"/>
                        <a:buChar char="•"/>
                      </a:pPr>
                      <a:endParaRPr lang="en-US" sz="2400" dirty="0"/>
                    </a:p>
                    <a:p>
                      <a:pPr marL="0" indent="0">
                        <a:buFont typeface="Arial" panose="020B0604020202020204" pitchFamily="34" charset="0"/>
                        <a:buNone/>
                      </a:pPr>
                      <a:r>
                        <a:rPr lang="en-US" sz="2400" i="1" dirty="0"/>
                        <a:t>No patient had a screw placed in the inferomedial region</a:t>
                      </a:r>
                    </a:p>
                  </a:txBody>
                  <a:tcPr>
                    <a:solidFill>
                      <a:schemeClr val="bg2"/>
                    </a:solidFill>
                  </a:tcPr>
                </a:tc>
                <a:extLst>
                  <a:ext uri="{0D108BD9-81ED-4DB2-BD59-A6C34878D82A}">
                    <a16:rowId xmlns:a16="http://schemas.microsoft.com/office/drawing/2014/main" val="3370641018"/>
                  </a:ext>
                </a:extLst>
              </a:tr>
            </a:tbl>
          </a:graphicData>
        </a:graphic>
      </p:graphicFrame>
    </p:spTree>
    <p:extLst>
      <p:ext uri="{BB962C8B-B14F-4D97-AF65-F5344CB8AC3E}">
        <p14:creationId xmlns:p14="http://schemas.microsoft.com/office/powerpoint/2010/main" val="2482314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8" name="Content Placeholder 2">
            <a:extLst>
              <a:ext uri="{FF2B5EF4-FFF2-40B4-BE49-F238E27FC236}">
                <a16:creationId xmlns:a16="http://schemas.microsoft.com/office/drawing/2014/main" id="{3FE37255-5926-3F47-9BA2-EE4E45108073}"/>
              </a:ext>
            </a:extLst>
          </p:cNvPr>
          <p:cNvSpPr txBox="1">
            <a:spLocks/>
          </p:cNvSpPr>
          <p:nvPr/>
        </p:nvSpPr>
        <p:spPr>
          <a:xfrm>
            <a:off x="838200" y="1825624"/>
            <a:ext cx="54864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solidFill>
              </a:rPr>
              <a:t>RESULTS</a:t>
            </a:r>
            <a:endParaRPr lang="en-US" dirty="0"/>
          </a:p>
          <a:p>
            <a:r>
              <a:rPr lang="en-US" dirty="0"/>
              <a:t>-MS was a significant predictor of loss of fracture reduction</a:t>
            </a:r>
          </a:p>
          <a:p>
            <a:r>
              <a:rPr lang="en-US" dirty="0"/>
              <a:t>Subgroup analysis showed no significant change in humeral head height between 3 and 6 month follow up (average 0.3 mm)</a:t>
            </a:r>
          </a:p>
        </p:txBody>
      </p:sp>
      <p:pic>
        <p:nvPicPr>
          <p:cNvPr id="6" name="Picture 5">
            <a:extLst>
              <a:ext uri="{FF2B5EF4-FFF2-40B4-BE49-F238E27FC236}">
                <a16:creationId xmlns:a16="http://schemas.microsoft.com/office/drawing/2014/main" id="{B7C99B90-C64A-2D4D-8A58-064CD79BFFA0}"/>
              </a:ext>
            </a:extLst>
          </p:cNvPr>
          <p:cNvPicPr>
            <a:picLocks noChangeAspect="1"/>
          </p:cNvPicPr>
          <p:nvPr/>
        </p:nvPicPr>
        <p:blipFill>
          <a:blip r:embed="rId3"/>
          <a:stretch>
            <a:fillRect/>
          </a:stretch>
        </p:blipFill>
        <p:spPr>
          <a:xfrm>
            <a:off x="6527800" y="1690688"/>
            <a:ext cx="5486400" cy="5179595"/>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79E53109-9ECA-E644-A512-D5D4638D3178}"/>
                  </a:ext>
                </a:extLst>
              </p14:cNvPr>
              <p14:cNvContentPartPr/>
              <p14:nvPr/>
            </p14:nvContentPartPr>
            <p14:xfrm>
              <a:off x="7287390" y="3748185"/>
              <a:ext cx="194400" cy="11520"/>
            </p14:xfrm>
          </p:contentPart>
        </mc:Choice>
        <mc:Fallback xmlns="">
          <p:pic>
            <p:nvPicPr>
              <p:cNvPr id="17" name="Ink 16">
                <a:extLst>
                  <a:ext uri="{FF2B5EF4-FFF2-40B4-BE49-F238E27FC236}">
                    <a16:creationId xmlns:a16="http://schemas.microsoft.com/office/drawing/2014/main" id="{79E53109-9ECA-E644-A512-D5D4638D3178}"/>
                  </a:ext>
                </a:extLst>
              </p:cNvPr>
              <p:cNvPicPr/>
              <p:nvPr/>
            </p:nvPicPr>
            <p:blipFill>
              <a:blip r:embed="rId7"/>
              <a:stretch>
                <a:fillRect/>
              </a:stretch>
            </p:blipFill>
            <p:spPr>
              <a:xfrm>
                <a:off x="7233390" y="3640545"/>
                <a:ext cx="3020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8060804-0A2D-3748-93AA-AFA07A952C69}"/>
                  </a:ext>
                </a:extLst>
              </p14:cNvPr>
              <p14:cNvContentPartPr/>
              <p14:nvPr/>
            </p14:nvContentPartPr>
            <p14:xfrm>
              <a:off x="6854670" y="5138145"/>
              <a:ext cx="809280" cy="28800"/>
            </p14:xfrm>
          </p:contentPart>
        </mc:Choice>
        <mc:Fallback xmlns="">
          <p:pic>
            <p:nvPicPr>
              <p:cNvPr id="18" name="Ink 17">
                <a:extLst>
                  <a:ext uri="{FF2B5EF4-FFF2-40B4-BE49-F238E27FC236}">
                    <a16:creationId xmlns:a16="http://schemas.microsoft.com/office/drawing/2014/main" id="{88060804-0A2D-3748-93AA-AFA07A952C69}"/>
                  </a:ext>
                </a:extLst>
              </p:cNvPr>
              <p:cNvPicPr/>
              <p:nvPr/>
            </p:nvPicPr>
            <p:blipFill>
              <a:blip r:embed="rId9"/>
              <a:stretch>
                <a:fillRect/>
              </a:stretch>
            </p:blipFill>
            <p:spPr>
              <a:xfrm>
                <a:off x="6800670" y="5030505"/>
                <a:ext cx="9169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DE8C4577-B068-EE49-8D46-AB19E4560945}"/>
                  </a:ext>
                </a:extLst>
              </p14:cNvPr>
              <p14:cNvContentPartPr/>
              <p14:nvPr/>
            </p14:nvContentPartPr>
            <p14:xfrm>
              <a:off x="6856470" y="5337585"/>
              <a:ext cx="335160" cy="23040"/>
            </p14:xfrm>
          </p:contentPart>
        </mc:Choice>
        <mc:Fallback xmlns="">
          <p:pic>
            <p:nvPicPr>
              <p:cNvPr id="19" name="Ink 18">
                <a:extLst>
                  <a:ext uri="{FF2B5EF4-FFF2-40B4-BE49-F238E27FC236}">
                    <a16:creationId xmlns:a16="http://schemas.microsoft.com/office/drawing/2014/main" id="{DE8C4577-B068-EE49-8D46-AB19E4560945}"/>
                  </a:ext>
                </a:extLst>
              </p:cNvPr>
              <p:cNvPicPr/>
              <p:nvPr/>
            </p:nvPicPr>
            <p:blipFill>
              <a:blip r:embed="rId11"/>
              <a:stretch>
                <a:fillRect/>
              </a:stretch>
            </p:blipFill>
            <p:spPr>
              <a:xfrm>
                <a:off x="6802830" y="5229945"/>
                <a:ext cx="442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F2C3EF96-BA68-5440-834B-74A4C378386D}"/>
                  </a:ext>
                </a:extLst>
              </p14:cNvPr>
              <p14:cNvContentPartPr/>
              <p14:nvPr/>
            </p14:nvContentPartPr>
            <p14:xfrm>
              <a:off x="6728310" y="5634945"/>
              <a:ext cx="1033200" cy="49680"/>
            </p14:xfrm>
          </p:contentPart>
        </mc:Choice>
        <mc:Fallback xmlns="">
          <p:pic>
            <p:nvPicPr>
              <p:cNvPr id="22" name="Ink 21">
                <a:extLst>
                  <a:ext uri="{FF2B5EF4-FFF2-40B4-BE49-F238E27FC236}">
                    <a16:creationId xmlns:a16="http://schemas.microsoft.com/office/drawing/2014/main" id="{F2C3EF96-BA68-5440-834B-74A4C378386D}"/>
                  </a:ext>
                </a:extLst>
              </p:cNvPr>
              <p:cNvPicPr/>
              <p:nvPr/>
            </p:nvPicPr>
            <p:blipFill>
              <a:blip r:embed="rId13"/>
              <a:stretch>
                <a:fillRect/>
              </a:stretch>
            </p:blipFill>
            <p:spPr>
              <a:xfrm>
                <a:off x="6674670" y="5526945"/>
                <a:ext cx="11408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2C3080A0-3E39-D64A-9E04-441C44AE2C00}"/>
                  </a:ext>
                </a:extLst>
              </p14:cNvPr>
              <p14:cNvContentPartPr/>
              <p14:nvPr/>
            </p14:nvContentPartPr>
            <p14:xfrm>
              <a:off x="6839550" y="5843745"/>
              <a:ext cx="596160" cy="24840"/>
            </p14:xfrm>
          </p:contentPart>
        </mc:Choice>
        <mc:Fallback xmlns="">
          <p:pic>
            <p:nvPicPr>
              <p:cNvPr id="23" name="Ink 22">
                <a:extLst>
                  <a:ext uri="{FF2B5EF4-FFF2-40B4-BE49-F238E27FC236}">
                    <a16:creationId xmlns:a16="http://schemas.microsoft.com/office/drawing/2014/main" id="{2C3080A0-3E39-D64A-9E04-441C44AE2C00}"/>
                  </a:ext>
                </a:extLst>
              </p:cNvPr>
              <p:cNvPicPr/>
              <p:nvPr/>
            </p:nvPicPr>
            <p:blipFill>
              <a:blip r:embed="rId15"/>
              <a:stretch>
                <a:fillRect/>
              </a:stretch>
            </p:blipFill>
            <p:spPr>
              <a:xfrm>
                <a:off x="6785550" y="5736105"/>
                <a:ext cx="703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92AE35EC-1CDF-F04D-8663-5D4AFE7AC511}"/>
                  </a:ext>
                </a:extLst>
              </p14:cNvPr>
              <p14:cNvContentPartPr/>
              <p14:nvPr/>
            </p14:nvContentPartPr>
            <p14:xfrm>
              <a:off x="6701670" y="6099345"/>
              <a:ext cx="1125000" cy="20520"/>
            </p14:xfrm>
          </p:contentPart>
        </mc:Choice>
        <mc:Fallback xmlns="">
          <p:pic>
            <p:nvPicPr>
              <p:cNvPr id="24" name="Ink 23">
                <a:extLst>
                  <a:ext uri="{FF2B5EF4-FFF2-40B4-BE49-F238E27FC236}">
                    <a16:creationId xmlns:a16="http://schemas.microsoft.com/office/drawing/2014/main" id="{92AE35EC-1CDF-F04D-8663-5D4AFE7AC511}"/>
                  </a:ext>
                </a:extLst>
              </p:cNvPr>
              <p:cNvPicPr/>
              <p:nvPr/>
            </p:nvPicPr>
            <p:blipFill>
              <a:blip r:embed="rId17"/>
              <a:stretch>
                <a:fillRect/>
              </a:stretch>
            </p:blipFill>
            <p:spPr>
              <a:xfrm>
                <a:off x="6648030" y="5991705"/>
                <a:ext cx="12326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27CBC9EA-1912-4B4C-9BA7-7C8C7F3B4B73}"/>
                  </a:ext>
                </a:extLst>
              </p14:cNvPr>
              <p14:cNvContentPartPr/>
              <p14:nvPr/>
            </p14:nvContentPartPr>
            <p14:xfrm>
              <a:off x="6704190" y="6354585"/>
              <a:ext cx="1073160" cy="34200"/>
            </p14:xfrm>
          </p:contentPart>
        </mc:Choice>
        <mc:Fallback xmlns="">
          <p:pic>
            <p:nvPicPr>
              <p:cNvPr id="25" name="Ink 24">
                <a:extLst>
                  <a:ext uri="{FF2B5EF4-FFF2-40B4-BE49-F238E27FC236}">
                    <a16:creationId xmlns:a16="http://schemas.microsoft.com/office/drawing/2014/main" id="{27CBC9EA-1912-4B4C-9BA7-7C8C7F3B4B73}"/>
                  </a:ext>
                </a:extLst>
              </p:cNvPr>
              <p:cNvPicPr/>
              <p:nvPr/>
            </p:nvPicPr>
            <p:blipFill>
              <a:blip r:embed="rId19"/>
              <a:stretch>
                <a:fillRect/>
              </a:stretch>
            </p:blipFill>
            <p:spPr>
              <a:xfrm>
                <a:off x="6650550" y="6246585"/>
                <a:ext cx="11808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806E7679-79BD-5A47-83F7-E9A9434B2352}"/>
                  </a:ext>
                </a:extLst>
              </p14:cNvPr>
              <p14:cNvContentPartPr/>
              <p14:nvPr/>
            </p14:nvContentPartPr>
            <p14:xfrm>
              <a:off x="6658538" y="4915665"/>
              <a:ext cx="701640" cy="72000"/>
            </p14:xfrm>
          </p:contentPart>
        </mc:Choice>
        <mc:Fallback xmlns="">
          <p:pic>
            <p:nvPicPr>
              <p:cNvPr id="27" name="Ink 26">
                <a:extLst>
                  <a:ext uri="{FF2B5EF4-FFF2-40B4-BE49-F238E27FC236}">
                    <a16:creationId xmlns:a16="http://schemas.microsoft.com/office/drawing/2014/main" id="{806E7679-79BD-5A47-83F7-E9A9434B2352}"/>
                  </a:ext>
                </a:extLst>
              </p:cNvPr>
              <p:cNvPicPr/>
              <p:nvPr/>
            </p:nvPicPr>
            <p:blipFill>
              <a:blip r:embed="rId21"/>
              <a:stretch>
                <a:fillRect/>
              </a:stretch>
            </p:blipFill>
            <p:spPr>
              <a:xfrm>
                <a:off x="6604538" y="4807665"/>
                <a:ext cx="809280" cy="287640"/>
              </a:xfrm>
              <a:prstGeom prst="rect">
                <a:avLst/>
              </a:prstGeom>
            </p:spPr>
          </p:pic>
        </mc:Fallback>
      </mc:AlternateContent>
    </p:spTree>
    <p:extLst>
      <p:ext uri="{BB962C8B-B14F-4D97-AF65-F5344CB8AC3E}">
        <p14:creationId xmlns:p14="http://schemas.microsoft.com/office/powerpoint/2010/main" val="220656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4667251"/>
          </a:xfrm>
        </p:spPr>
        <p:txBody>
          <a:bodyPr>
            <a:normAutofit/>
          </a:bodyPr>
          <a:lstStyle/>
          <a:p>
            <a:pPr marL="0" indent="0">
              <a:buNone/>
            </a:pPr>
            <a:r>
              <a:rPr lang="en-US" dirty="0">
                <a:solidFill>
                  <a:schemeClr val="accent1"/>
                </a:solidFill>
              </a:rPr>
              <a:t>RESULTS </a:t>
            </a:r>
            <a:r>
              <a:rPr lang="en-US" i="1" dirty="0"/>
              <a:t>– Complications </a:t>
            </a:r>
          </a:p>
          <a:p>
            <a:pPr marL="0" indent="0">
              <a:buNone/>
            </a:pPr>
            <a:r>
              <a:rPr lang="en-US" b="1" dirty="0"/>
              <a:t>+ MS</a:t>
            </a:r>
          </a:p>
          <a:p>
            <a:pPr lvl="1"/>
            <a:r>
              <a:rPr lang="en-US" dirty="0"/>
              <a:t>Inferomedial screw penetration through humeral head (n = 1): revision at 3 months postoperatively</a:t>
            </a:r>
          </a:p>
          <a:p>
            <a:pPr marL="0" indent="0">
              <a:buNone/>
            </a:pPr>
            <a:r>
              <a:rPr lang="en-US" b="1" dirty="0"/>
              <a:t>- MS</a:t>
            </a:r>
          </a:p>
          <a:p>
            <a:pPr lvl="1"/>
            <a:r>
              <a:rPr lang="en-US" dirty="0"/>
              <a:t>Screw penetration of articular surface (n = 5)</a:t>
            </a:r>
          </a:p>
          <a:p>
            <a:pPr lvl="2"/>
            <a:r>
              <a:rPr lang="en-US" sz="2400" dirty="0"/>
              <a:t>Loosening of other screws (n = 2)</a:t>
            </a:r>
          </a:p>
          <a:p>
            <a:pPr lvl="2"/>
            <a:r>
              <a:rPr lang="en-US" sz="2400" dirty="0"/>
              <a:t>Revision for screw removal (n = 2)</a:t>
            </a:r>
          </a:p>
          <a:p>
            <a:pPr lvl="1"/>
            <a:r>
              <a:rPr lang="en-US" dirty="0"/>
              <a:t>Revision to longer plate for screw pullout (n = 1)</a:t>
            </a:r>
          </a:p>
          <a:p>
            <a:pPr lvl="1"/>
            <a:r>
              <a:rPr lang="en-US" dirty="0"/>
              <a:t>Persistent wound draining requiring irrigation and debridement (n = 1)</a:t>
            </a:r>
          </a:p>
          <a:p>
            <a:endParaRPr lang="en-US" dirty="0"/>
          </a:p>
        </p:txBody>
      </p:sp>
    </p:spTree>
    <p:extLst>
      <p:ext uri="{BB962C8B-B14F-4D97-AF65-F5344CB8AC3E}">
        <p14:creationId xmlns:p14="http://schemas.microsoft.com/office/powerpoint/2010/main" val="265360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6785477" cy="4351338"/>
          </a:xfrm>
        </p:spPr>
        <p:txBody>
          <a:bodyPr>
            <a:normAutofit/>
          </a:bodyPr>
          <a:lstStyle/>
          <a:p>
            <a:pPr marL="0" indent="0">
              <a:buNone/>
            </a:pPr>
            <a:r>
              <a:rPr lang="en-US" dirty="0">
                <a:solidFill>
                  <a:schemeClr val="accent1"/>
                </a:solidFill>
              </a:rPr>
              <a:t>METHODS</a:t>
            </a:r>
          </a:p>
          <a:p>
            <a:r>
              <a:rPr lang="en-US" dirty="0"/>
              <a:t>Consecutive series of 66 patients</a:t>
            </a:r>
          </a:p>
          <a:p>
            <a:r>
              <a:rPr lang="en-US" b="1" dirty="0"/>
              <a:t>Inclusion criteria</a:t>
            </a:r>
            <a:r>
              <a:rPr lang="en-US" dirty="0"/>
              <a:t>: acute 3-part and 4-part displaced proximal humerus fractures that underwent HA with the same </a:t>
            </a:r>
            <a:r>
              <a:rPr lang="en-US" dirty="0" err="1"/>
              <a:t>nonconstrained</a:t>
            </a:r>
            <a:r>
              <a:rPr lang="en-US" dirty="0"/>
              <a:t> shoulder prosthesis</a:t>
            </a:r>
          </a:p>
          <a:p>
            <a:pPr lvl="1"/>
            <a:r>
              <a:rPr lang="en-US" dirty="0"/>
              <a:t>Unsuccessful attempt at reduction before definitive procedure (n = 3)</a:t>
            </a:r>
          </a:p>
          <a:p>
            <a:pPr lvl="1"/>
            <a:r>
              <a:rPr lang="en-US" dirty="0"/>
              <a:t>Osteosynthesis attempted preceding or during arthroplasty (n = 2)</a:t>
            </a:r>
          </a:p>
          <a:p>
            <a:r>
              <a:rPr lang="en-US" dirty="0"/>
              <a:t>Mean follow up: 27 months (18 – 59 weeks)</a:t>
            </a:r>
          </a:p>
        </p:txBody>
      </p:sp>
      <p:pic>
        <p:nvPicPr>
          <p:cNvPr id="4" name="Picture 3">
            <a:extLst>
              <a:ext uri="{FF2B5EF4-FFF2-40B4-BE49-F238E27FC236}">
                <a16:creationId xmlns:a16="http://schemas.microsoft.com/office/drawing/2014/main" id="{077029DD-5C4C-F147-839A-4DF5EB91D060}"/>
              </a:ext>
            </a:extLst>
          </p:cNvPr>
          <p:cNvPicPr>
            <a:picLocks noChangeAspect="1"/>
          </p:cNvPicPr>
          <p:nvPr/>
        </p:nvPicPr>
        <p:blipFill>
          <a:blip r:embed="rId2"/>
          <a:stretch>
            <a:fillRect/>
          </a:stretch>
        </p:blipFill>
        <p:spPr>
          <a:xfrm>
            <a:off x="7387389" y="2607531"/>
            <a:ext cx="4592388" cy="2650999"/>
          </a:xfrm>
          <a:prstGeom prst="rect">
            <a:avLst/>
          </a:prstGeom>
        </p:spPr>
      </p:pic>
    </p:spTree>
    <p:extLst>
      <p:ext uri="{BB962C8B-B14F-4D97-AF65-F5344CB8AC3E}">
        <p14:creationId xmlns:p14="http://schemas.microsoft.com/office/powerpoint/2010/main" val="1057544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CONCLUSIONS</a:t>
            </a:r>
          </a:p>
          <a:p>
            <a:r>
              <a:rPr lang="en-US" dirty="0"/>
              <a:t>Sufficient medial mechanical support of the proximal humeral head fragment is critical to maintain reduction after locked plating</a:t>
            </a:r>
          </a:p>
          <a:p>
            <a:r>
              <a:rPr lang="en-US" dirty="0"/>
              <a:t>Locking screws cannot stabilize medial column. Requires:</a:t>
            </a:r>
          </a:p>
          <a:p>
            <a:pPr lvl="1"/>
            <a:r>
              <a:rPr lang="en-US" dirty="0"/>
              <a:t>Anatomic reduction </a:t>
            </a:r>
            <a:r>
              <a:rPr lang="en-US" dirty="0">
                <a:sym typeface="Wingdings" pitchFamily="2" charset="2"/>
              </a:rPr>
              <a:t> cortical contact</a:t>
            </a:r>
          </a:p>
          <a:p>
            <a:pPr lvl="1"/>
            <a:r>
              <a:rPr lang="en-US" dirty="0"/>
              <a:t>Inferomedial screw placement</a:t>
            </a:r>
          </a:p>
          <a:p>
            <a:pPr lvl="1"/>
            <a:endParaRPr lang="en-US" dirty="0"/>
          </a:p>
          <a:p>
            <a:endParaRPr lang="en-US" dirty="0"/>
          </a:p>
          <a:p>
            <a:endParaRPr lang="en-US" dirty="0"/>
          </a:p>
        </p:txBody>
      </p:sp>
    </p:spTree>
    <p:extLst>
      <p:ext uri="{BB962C8B-B14F-4D97-AF65-F5344CB8AC3E}">
        <p14:creationId xmlns:p14="http://schemas.microsoft.com/office/powerpoint/2010/main" val="1488879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The Importance of Medial Support in Locked Plating of Proximal </a:t>
            </a:r>
            <a:r>
              <a:rPr lang="en-US" sz="2800" dirty="0" err="1"/>
              <a:t>Humerus</a:t>
            </a:r>
            <a:r>
              <a:rPr lang="en-US" sz="2800" dirty="0"/>
              <a:t> Fractures</a:t>
            </a:r>
            <a:br>
              <a:rPr lang="en-US" sz="3200" dirty="0"/>
            </a:br>
            <a:r>
              <a:rPr lang="en-US" sz="1800" dirty="0"/>
              <a:t>Prospective Observational Study, JOT, 2007, Gardner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lstStyle/>
          <a:p>
            <a:pPr marL="0" indent="0">
              <a:buNone/>
            </a:pPr>
            <a:r>
              <a:rPr lang="en-US" dirty="0">
                <a:solidFill>
                  <a:schemeClr val="accent1"/>
                </a:solidFill>
              </a:rPr>
              <a:t>WHAT MAKES THIS SPECIAL</a:t>
            </a:r>
          </a:p>
          <a:p>
            <a:r>
              <a:rPr lang="en-US" dirty="0"/>
              <a:t>Offers insight into the the role of locking plates for proximal humerus fractures</a:t>
            </a:r>
          </a:p>
          <a:p>
            <a:r>
              <a:rPr lang="en-US" dirty="0"/>
              <a:t>Identifies the vital mechanical requirements that are requisite for stable fixation and describes a specific standard for how to achieve them</a:t>
            </a:r>
          </a:p>
          <a:p>
            <a:pPr lvl="1"/>
            <a:r>
              <a:rPr lang="en-US" dirty="0"/>
              <a:t>Anatomic reduction </a:t>
            </a:r>
          </a:p>
          <a:p>
            <a:pPr lvl="1"/>
            <a:r>
              <a:rPr lang="en-US" dirty="0"/>
              <a:t>Inferomedial screw placement</a:t>
            </a:r>
          </a:p>
          <a:p>
            <a:pPr lvl="1"/>
            <a:endParaRPr lang="en-US" dirty="0">
              <a:highlight>
                <a:srgbClr val="FFFF00"/>
              </a:highlight>
            </a:endParaRPr>
          </a:p>
        </p:txBody>
      </p:sp>
    </p:spTree>
    <p:extLst>
      <p:ext uri="{BB962C8B-B14F-4D97-AF65-F5344CB8AC3E}">
        <p14:creationId xmlns:p14="http://schemas.microsoft.com/office/powerpoint/2010/main" val="811944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3200" dirty="0"/>
            </a:br>
            <a:r>
              <a:rPr lang="en-US" sz="1800" dirty="0"/>
              <a:t>Prospective Observational Study, JBJS, 2007, </a:t>
            </a:r>
            <a:r>
              <a:rPr lang="en-US" sz="1800" dirty="0" err="1"/>
              <a:t>Bufquin</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BACKGROUND</a:t>
            </a:r>
          </a:p>
          <a:p>
            <a:r>
              <a:rPr lang="en-US" dirty="0"/>
              <a:t>High risk of avascular necrosis in three- and four-part proximal humerus fractures renders reverse shoulder arthroplasty (RSA) a reasonable treatment option</a:t>
            </a:r>
          </a:p>
          <a:p>
            <a:r>
              <a:rPr lang="en-US" dirty="0"/>
              <a:t>Historical context of RSA in 2007:</a:t>
            </a:r>
          </a:p>
          <a:p>
            <a:pPr lvl="1"/>
            <a:r>
              <a:rPr lang="en-US" dirty="0"/>
              <a:t>Showed promising mid-term outcomes in patients with degenerative or inflammatory shoulder disease</a:t>
            </a:r>
          </a:p>
          <a:p>
            <a:pPr lvl="1"/>
            <a:r>
              <a:rPr lang="en-US" dirty="0"/>
              <a:t>Beginning to show acceptable mid-term outcomes in trauma patients (Boileau et al., 2006; Cazeneuve et al., 2006)</a:t>
            </a:r>
            <a:endParaRPr lang="en-US" sz="800" dirty="0"/>
          </a:p>
          <a:p>
            <a:pPr marL="0" indent="0">
              <a:buNone/>
            </a:pPr>
            <a:r>
              <a:rPr lang="en-US" dirty="0">
                <a:solidFill>
                  <a:schemeClr val="accent1"/>
                </a:solidFill>
              </a:rPr>
              <a:t>PURPOSE</a:t>
            </a:r>
            <a:r>
              <a:rPr lang="en-US" dirty="0"/>
              <a:t>: describe short-term outcomes after RSA for </a:t>
            </a:r>
            <a:r>
              <a:rPr lang="en-US" dirty="0" err="1"/>
              <a:t>Neer</a:t>
            </a:r>
            <a:r>
              <a:rPr lang="en-US" dirty="0"/>
              <a:t> 3- and 4-part proximal humerus fractures in patients over 65</a:t>
            </a:r>
          </a:p>
        </p:txBody>
      </p:sp>
    </p:spTree>
    <p:extLst>
      <p:ext uri="{BB962C8B-B14F-4D97-AF65-F5344CB8AC3E}">
        <p14:creationId xmlns:p14="http://schemas.microsoft.com/office/powerpoint/2010/main" val="2717129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2800" dirty="0"/>
            </a:br>
            <a:r>
              <a:rPr lang="en-US" sz="1800" dirty="0"/>
              <a:t>Prospective Observational Study, JBJS, 2007, </a:t>
            </a:r>
            <a:r>
              <a:rPr lang="en-US" sz="1800" dirty="0" err="1"/>
              <a:t>Bufquin</a:t>
            </a:r>
            <a:r>
              <a:rPr lang="en-US" sz="1800" dirty="0"/>
              <a:t> et al.</a:t>
            </a:r>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lstStyle/>
          <a:p>
            <a:pPr marL="0" indent="0">
              <a:buNone/>
            </a:pPr>
            <a:r>
              <a:rPr lang="en-US" dirty="0">
                <a:solidFill>
                  <a:schemeClr val="accent1"/>
                </a:solidFill>
              </a:rPr>
              <a:t>METHODS</a:t>
            </a:r>
          </a:p>
          <a:p>
            <a:r>
              <a:rPr lang="en-US" dirty="0"/>
              <a:t>Consecutive series of 41 patients over 65 with proximal humerus fractures</a:t>
            </a:r>
          </a:p>
          <a:p>
            <a:pPr lvl="1"/>
            <a:r>
              <a:rPr lang="en-US" dirty="0"/>
              <a:t>Three-part fracture = 5</a:t>
            </a:r>
          </a:p>
          <a:p>
            <a:pPr lvl="1"/>
            <a:r>
              <a:rPr lang="en-US" dirty="0"/>
              <a:t>Four-part fracture = 38 (12 with associated dislocation)</a:t>
            </a:r>
          </a:p>
          <a:p>
            <a:r>
              <a:rPr lang="en-US" dirty="0"/>
              <a:t>Exclusion criteria: active infection, axillary nerve palsy, deficient deltoid muscle, bone tumor</a:t>
            </a:r>
          </a:p>
          <a:p>
            <a:r>
              <a:rPr lang="en-US" dirty="0"/>
              <a:t>Mean follow up 22 months (range 6 - 58)</a:t>
            </a:r>
          </a:p>
        </p:txBody>
      </p:sp>
    </p:spTree>
    <p:extLst>
      <p:ext uri="{BB962C8B-B14F-4D97-AF65-F5344CB8AC3E}">
        <p14:creationId xmlns:p14="http://schemas.microsoft.com/office/powerpoint/2010/main" val="833481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3200" dirty="0"/>
            </a:br>
            <a:r>
              <a:rPr lang="en-US" sz="1800" dirty="0"/>
              <a:t>Prospective Observational Study, JBJS, 2007, </a:t>
            </a:r>
            <a:r>
              <a:rPr lang="en-US" sz="1800" dirty="0" err="1"/>
              <a:t>Bufquin</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7318525" cy="4667250"/>
          </a:xfrm>
        </p:spPr>
        <p:txBody>
          <a:bodyPr>
            <a:normAutofit/>
          </a:bodyPr>
          <a:lstStyle/>
          <a:p>
            <a:pPr marL="0" indent="0">
              <a:buNone/>
            </a:pPr>
            <a:r>
              <a:rPr lang="en-US" dirty="0">
                <a:solidFill>
                  <a:schemeClr val="accent1"/>
                </a:solidFill>
              </a:rPr>
              <a:t>METHODS </a:t>
            </a:r>
            <a:r>
              <a:rPr lang="en-US" i="1" dirty="0"/>
              <a:t>– Surgical Technique</a:t>
            </a:r>
          </a:p>
          <a:p>
            <a:r>
              <a:rPr lang="en-US" dirty="0"/>
              <a:t>Superolateral approach in first 20 patients, deltopectoral in remaining 23</a:t>
            </a:r>
          </a:p>
          <a:p>
            <a:r>
              <a:rPr lang="en-US" dirty="0"/>
              <a:t>Glenoid baseplate implanted flush to inferior rims with 10 degrees inferior inclination and secured with four lag screws (Fig 1a, 1b)</a:t>
            </a:r>
          </a:p>
          <a:p>
            <a:r>
              <a:rPr lang="en-US" dirty="0"/>
              <a:t>Humeral component initially positioned in retroversion but converted to </a:t>
            </a:r>
            <a:r>
              <a:rPr lang="en-US" dirty="0">
                <a:sym typeface="Wingdings" pitchFamily="2" charset="2"/>
              </a:rPr>
              <a:t>neutral version </a:t>
            </a:r>
            <a:r>
              <a:rPr lang="en-US" dirty="0"/>
              <a:t>to increase internal rotation</a:t>
            </a:r>
          </a:p>
          <a:p>
            <a:r>
              <a:rPr lang="en-US" dirty="0"/>
              <a:t>Epiphyseal augment to improve deltoid tension in 15 patients</a:t>
            </a:r>
          </a:p>
        </p:txBody>
      </p:sp>
      <p:pic>
        <p:nvPicPr>
          <p:cNvPr id="4" name="Picture 3">
            <a:extLst>
              <a:ext uri="{FF2B5EF4-FFF2-40B4-BE49-F238E27FC236}">
                <a16:creationId xmlns:a16="http://schemas.microsoft.com/office/drawing/2014/main" id="{0325E14A-A2B7-B34C-B143-1CFC73115DDB}"/>
              </a:ext>
            </a:extLst>
          </p:cNvPr>
          <p:cNvPicPr>
            <a:picLocks noChangeAspect="1"/>
          </p:cNvPicPr>
          <p:nvPr/>
        </p:nvPicPr>
        <p:blipFill>
          <a:blip r:embed="rId2"/>
          <a:stretch>
            <a:fillRect/>
          </a:stretch>
        </p:blipFill>
        <p:spPr>
          <a:xfrm>
            <a:off x="8156725" y="1690689"/>
            <a:ext cx="3890131" cy="4073298"/>
          </a:xfrm>
          <a:prstGeom prst="rect">
            <a:avLst/>
          </a:prstGeom>
        </p:spPr>
      </p:pic>
    </p:spTree>
    <p:extLst>
      <p:ext uri="{BB962C8B-B14F-4D97-AF65-F5344CB8AC3E}">
        <p14:creationId xmlns:p14="http://schemas.microsoft.com/office/powerpoint/2010/main" val="3985303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3200" dirty="0"/>
            </a:br>
            <a:r>
              <a:rPr lang="en-US" sz="1800" dirty="0"/>
              <a:t>Prospective Observational Study, JBJS, 2007, </a:t>
            </a:r>
            <a:r>
              <a:rPr lang="en-US" sz="1800" dirty="0" err="1"/>
              <a:t>Bufquin</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6081584" cy="4667250"/>
          </a:xfrm>
        </p:spPr>
        <p:txBody>
          <a:bodyPr>
            <a:normAutofit/>
          </a:bodyPr>
          <a:lstStyle/>
          <a:p>
            <a:pPr marL="0" indent="0">
              <a:buNone/>
            </a:pPr>
            <a:r>
              <a:rPr lang="en-US" dirty="0">
                <a:solidFill>
                  <a:schemeClr val="accent1"/>
                </a:solidFill>
              </a:rPr>
              <a:t>METHODS </a:t>
            </a:r>
            <a:r>
              <a:rPr lang="en-US" i="1" dirty="0"/>
              <a:t>– Radiographic Measurements</a:t>
            </a:r>
          </a:p>
          <a:p>
            <a:r>
              <a:rPr lang="en-US" b="1" dirty="0"/>
              <a:t>Center of rotation </a:t>
            </a:r>
            <a:r>
              <a:rPr lang="en-US" dirty="0"/>
              <a:t>considered inferiorly depressed if difference between [A to M] [A to M’] was &gt;10 mm</a:t>
            </a:r>
          </a:p>
          <a:p>
            <a:r>
              <a:rPr lang="en-US" b="1" dirty="0"/>
              <a:t>Medialization</a:t>
            </a:r>
            <a:r>
              <a:rPr lang="en-US" dirty="0"/>
              <a:t> of shoulder defined as distance from [A to a] across tangent line [t] was &gt;10 mm</a:t>
            </a:r>
          </a:p>
          <a:p>
            <a:r>
              <a:rPr lang="en-US" b="1" dirty="0"/>
              <a:t>Inclination</a:t>
            </a:r>
            <a:r>
              <a:rPr lang="en-US" dirty="0"/>
              <a:t> angle (angle ⍺) from intersection of lower scapular border and vertical glenoid axis</a:t>
            </a:r>
          </a:p>
        </p:txBody>
      </p:sp>
      <p:pic>
        <p:nvPicPr>
          <p:cNvPr id="4" name="Picture 3">
            <a:extLst>
              <a:ext uri="{FF2B5EF4-FFF2-40B4-BE49-F238E27FC236}">
                <a16:creationId xmlns:a16="http://schemas.microsoft.com/office/drawing/2014/main" id="{0325E14A-A2B7-B34C-B143-1CFC73115DDB}"/>
              </a:ext>
            </a:extLst>
          </p:cNvPr>
          <p:cNvPicPr>
            <a:picLocks noChangeAspect="1"/>
          </p:cNvPicPr>
          <p:nvPr/>
        </p:nvPicPr>
        <p:blipFill rotWithShape="1">
          <a:blip r:embed="rId2"/>
          <a:srcRect b="29944"/>
          <a:stretch/>
        </p:blipFill>
        <p:spPr>
          <a:xfrm>
            <a:off x="6712199" y="2149398"/>
            <a:ext cx="5479801" cy="4019703"/>
          </a:xfrm>
          <a:prstGeom prst="rect">
            <a:avLst/>
          </a:prstGeom>
        </p:spPr>
      </p:pic>
    </p:spTree>
    <p:extLst>
      <p:ext uri="{BB962C8B-B14F-4D97-AF65-F5344CB8AC3E}">
        <p14:creationId xmlns:p14="http://schemas.microsoft.com/office/powerpoint/2010/main" val="3045466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2800" dirty="0"/>
            </a:br>
            <a:r>
              <a:rPr lang="en-US" sz="1800" dirty="0"/>
              <a:t>Prospective Observational Study, JBJS, 2007, </a:t>
            </a:r>
            <a:r>
              <a:rPr lang="en-US" sz="1800" dirty="0" err="1"/>
              <a:t>Bufquin</a:t>
            </a:r>
            <a:r>
              <a:rPr lang="en-US" sz="1800" dirty="0"/>
              <a:t> et al.</a:t>
            </a:r>
            <a:endParaRPr lang="en-US" sz="3200" dirty="0"/>
          </a:p>
        </p:txBody>
      </p:sp>
      <p:pic>
        <p:nvPicPr>
          <p:cNvPr id="7" name="Picture 6">
            <a:extLst>
              <a:ext uri="{FF2B5EF4-FFF2-40B4-BE49-F238E27FC236}">
                <a16:creationId xmlns:a16="http://schemas.microsoft.com/office/drawing/2014/main" id="{F265457D-5C8A-2A45-A710-2DC6777D4331}"/>
              </a:ext>
            </a:extLst>
          </p:cNvPr>
          <p:cNvPicPr>
            <a:picLocks noChangeAspect="1"/>
          </p:cNvPicPr>
          <p:nvPr/>
        </p:nvPicPr>
        <p:blipFill rotWithShape="1">
          <a:blip r:embed="rId3"/>
          <a:srcRect t="8457" b="-599"/>
          <a:stretch/>
        </p:blipFill>
        <p:spPr>
          <a:xfrm>
            <a:off x="2498925" y="3642783"/>
            <a:ext cx="7194149" cy="3040345"/>
          </a:xfrm>
          <a:prstGeom prst="rect">
            <a:avLst/>
          </a:prstGeom>
        </p:spPr>
      </p:pic>
      <p:sp>
        <p:nvSpPr>
          <p:cNvPr id="8" name="Content Placeholder 2">
            <a:extLst>
              <a:ext uri="{FF2B5EF4-FFF2-40B4-BE49-F238E27FC236}">
                <a16:creationId xmlns:a16="http://schemas.microsoft.com/office/drawing/2014/main" id="{3FE37255-5926-3F47-9BA2-EE4E45108073}"/>
              </a:ext>
            </a:extLst>
          </p:cNvPr>
          <p:cNvSpPr txBox="1">
            <a:spLocks/>
          </p:cNvSpPr>
          <p:nvPr/>
        </p:nvSpPr>
        <p:spPr>
          <a:xfrm>
            <a:off x="838200" y="1825624"/>
            <a:ext cx="105156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solidFill>
              </a:rPr>
              <a:t>RESULTS</a:t>
            </a:r>
            <a:endParaRPr lang="en-US" dirty="0"/>
          </a:p>
          <a:p>
            <a:r>
              <a:rPr lang="en-US" dirty="0"/>
              <a:t>Clinical results not affected by approach or healing of tuberosities</a:t>
            </a:r>
          </a:p>
          <a:p>
            <a:r>
              <a:rPr lang="en-US" dirty="0"/>
              <a:t>Mean medialization 21 mm (range = 0 – 35) vs contralateral</a:t>
            </a:r>
          </a:p>
          <a:p>
            <a:r>
              <a:rPr lang="en-US" dirty="0"/>
              <a:t>Mean center of rotation 9 mm (range 0 – 17) inferior vs contralateral</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5CD757B2-5A41-A249-9F11-9191F9401EF1}"/>
                  </a:ext>
                </a:extLst>
              </p14:cNvPr>
              <p14:cNvContentPartPr/>
              <p14:nvPr/>
            </p14:nvContentPartPr>
            <p14:xfrm>
              <a:off x="6162277" y="6146045"/>
              <a:ext cx="106200" cy="2880"/>
            </p14:xfrm>
          </p:contentPart>
        </mc:Choice>
        <mc:Fallback xmlns="">
          <p:pic>
            <p:nvPicPr>
              <p:cNvPr id="11" name="Ink 10">
                <a:extLst>
                  <a:ext uri="{FF2B5EF4-FFF2-40B4-BE49-F238E27FC236}">
                    <a16:creationId xmlns:a16="http://schemas.microsoft.com/office/drawing/2014/main" id="{5CD757B2-5A41-A249-9F11-9191F9401EF1}"/>
                  </a:ext>
                </a:extLst>
              </p:cNvPr>
              <p:cNvPicPr/>
              <p:nvPr/>
            </p:nvPicPr>
            <p:blipFill>
              <a:blip r:embed="rId5"/>
              <a:stretch>
                <a:fillRect/>
              </a:stretch>
            </p:blipFill>
            <p:spPr>
              <a:xfrm>
                <a:off x="6108637" y="6038405"/>
                <a:ext cx="213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9DD3721A-0E50-9049-8E10-F1241B4230F0}"/>
                  </a:ext>
                </a:extLst>
              </p14:cNvPr>
              <p14:cNvContentPartPr/>
              <p14:nvPr/>
            </p14:nvContentPartPr>
            <p14:xfrm>
              <a:off x="7843117" y="6154685"/>
              <a:ext cx="119160" cy="360"/>
            </p14:xfrm>
          </p:contentPart>
        </mc:Choice>
        <mc:Fallback xmlns="">
          <p:pic>
            <p:nvPicPr>
              <p:cNvPr id="12" name="Ink 11">
                <a:extLst>
                  <a:ext uri="{FF2B5EF4-FFF2-40B4-BE49-F238E27FC236}">
                    <a16:creationId xmlns:a16="http://schemas.microsoft.com/office/drawing/2014/main" id="{9DD3721A-0E50-9049-8E10-F1241B4230F0}"/>
                  </a:ext>
                </a:extLst>
              </p:cNvPr>
              <p:cNvPicPr/>
              <p:nvPr/>
            </p:nvPicPr>
            <p:blipFill>
              <a:blip r:embed="rId7"/>
              <a:stretch>
                <a:fillRect/>
              </a:stretch>
            </p:blipFill>
            <p:spPr>
              <a:xfrm>
                <a:off x="7789117" y="6046685"/>
                <a:ext cx="226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932C2BB1-9592-F14C-9E66-473A5551E980}"/>
                  </a:ext>
                </a:extLst>
              </p14:cNvPr>
              <p14:cNvContentPartPr/>
              <p14:nvPr/>
            </p14:nvContentPartPr>
            <p14:xfrm>
              <a:off x="2647957" y="6132365"/>
              <a:ext cx="315360" cy="23400"/>
            </p14:xfrm>
          </p:contentPart>
        </mc:Choice>
        <mc:Fallback xmlns="">
          <p:pic>
            <p:nvPicPr>
              <p:cNvPr id="13" name="Ink 12">
                <a:extLst>
                  <a:ext uri="{FF2B5EF4-FFF2-40B4-BE49-F238E27FC236}">
                    <a16:creationId xmlns:a16="http://schemas.microsoft.com/office/drawing/2014/main" id="{932C2BB1-9592-F14C-9E66-473A5551E980}"/>
                  </a:ext>
                </a:extLst>
              </p:cNvPr>
              <p:cNvPicPr/>
              <p:nvPr/>
            </p:nvPicPr>
            <p:blipFill>
              <a:blip r:embed="rId9"/>
              <a:stretch>
                <a:fillRect/>
              </a:stretch>
            </p:blipFill>
            <p:spPr>
              <a:xfrm>
                <a:off x="2594317" y="6024725"/>
                <a:ext cx="4230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F5042481-E475-CA43-8534-E92CE65B578F}"/>
                  </a:ext>
                </a:extLst>
              </p14:cNvPr>
              <p14:cNvContentPartPr/>
              <p14:nvPr/>
            </p14:nvContentPartPr>
            <p14:xfrm>
              <a:off x="2632117" y="4785965"/>
              <a:ext cx="1509120" cy="32760"/>
            </p14:xfrm>
          </p:contentPart>
        </mc:Choice>
        <mc:Fallback xmlns="">
          <p:pic>
            <p:nvPicPr>
              <p:cNvPr id="14" name="Ink 13">
                <a:extLst>
                  <a:ext uri="{FF2B5EF4-FFF2-40B4-BE49-F238E27FC236}">
                    <a16:creationId xmlns:a16="http://schemas.microsoft.com/office/drawing/2014/main" id="{F5042481-E475-CA43-8534-E92CE65B578F}"/>
                  </a:ext>
                </a:extLst>
              </p:cNvPr>
              <p:cNvPicPr/>
              <p:nvPr/>
            </p:nvPicPr>
            <p:blipFill>
              <a:blip r:embed="rId11"/>
              <a:stretch>
                <a:fillRect/>
              </a:stretch>
            </p:blipFill>
            <p:spPr>
              <a:xfrm>
                <a:off x="2578477" y="4677965"/>
                <a:ext cx="16167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7FE57F0A-DDD4-E74E-950C-060AB2AACE6B}"/>
                  </a:ext>
                </a:extLst>
              </p14:cNvPr>
              <p14:cNvContentPartPr/>
              <p14:nvPr/>
            </p14:nvContentPartPr>
            <p14:xfrm>
              <a:off x="6161917" y="4831685"/>
              <a:ext cx="223920" cy="360"/>
            </p14:xfrm>
          </p:contentPart>
        </mc:Choice>
        <mc:Fallback xmlns="">
          <p:pic>
            <p:nvPicPr>
              <p:cNvPr id="15" name="Ink 14">
                <a:extLst>
                  <a:ext uri="{FF2B5EF4-FFF2-40B4-BE49-F238E27FC236}">
                    <a16:creationId xmlns:a16="http://schemas.microsoft.com/office/drawing/2014/main" id="{7FE57F0A-DDD4-E74E-950C-060AB2AACE6B}"/>
                  </a:ext>
                </a:extLst>
              </p:cNvPr>
              <p:cNvPicPr/>
              <p:nvPr/>
            </p:nvPicPr>
            <p:blipFill>
              <a:blip r:embed="rId13"/>
              <a:stretch>
                <a:fillRect/>
              </a:stretch>
            </p:blipFill>
            <p:spPr>
              <a:xfrm>
                <a:off x="6107917" y="4723685"/>
                <a:ext cx="331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748602C9-9854-9B49-A510-88B5D8B221F0}"/>
                  </a:ext>
                </a:extLst>
              </p14:cNvPr>
              <p14:cNvContentPartPr/>
              <p14:nvPr/>
            </p14:nvContentPartPr>
            <p14:xfrm>
              <a:off x="7875877" y="4792085"/>
              <a:ext cx="241920" cy="2880"/>
            </p14:xfrm>
          </p:contentPart>
        </mc:Choice>
        <mc:Fallback xmlns="">
          <p:pic>
            <p:nvPicPr>
              <p:cNvPr id="16" name="Ink 15">
                <a:extLst>
                  <a:ext uri="{FF2B5EF4-FFF2-40B4-BE49-F238E27FC236}">
                    <a16:creationId xmlns:a16="http://schemas.microsoft.com/office/drawing/2014/main" id="{748602C9-9854-9B49-A510-88B5D8B221F0}"/>
                  </a:ext>
                </a:extLst>
              </p:cNvPr>
              <p:cNvPicPr/>
              <p:nvPr/>
            </p:nvPicPr>
            <p:blipFill>
              <a:blip r:embed="rId15"/>
              <a:stretch>
                <a:fillRect/>
              </a:stretch>
            </p:blipFill>
            <p:spPr>
              <a:xfrm>
                <a:off x="7821877" y="4684085"/>
                <a:ext cx="349560" cy="218520"/>
              </a:xfrm>
              <a:prstGeom prst="rect">
                <a:avLst/>
              </a:prstGeom>
            </p:spPr>
          </p:pic>
        </mc:Fallback>
      </mc:AlternateContent>
    </p:spTree>
    <p:extLst>
      <p:ext uri="{BB962C8B-B14F-4D97-AF65-F5344CB8AC3E}">
        <p14:creationId xmlns:p14="http://schemas.microsoft.com/office/powerpoint/2010/main" val="3166169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3200" dirty="0"/>
            </a:br>
            <a:r>
              <a:rPr lang="en-US" sz="1800" dirty="0"/>
              <a:t>Prospective Observational Study, JBJS, 2007, </a:t>
            </a:r>
            <a:r>
              <a:rPr lang="en-US" sz="1800" dirty="0" err="1"/>
              <a:t>Bufquin</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5032375"/>
          </a:xfrm>
        </p:spPr>
        <p:txBody>
          <a:bodyPr>
            <a:normAutofit/>
          </a:bodyPr>
          <a:lstStyle/>
          <a:p>
            <a:pPr marL="0" indent="0">
              <a:buNone/>
            </a:pPr>
            <a:r>
              <a:rPr lang="en-US" dirty="0">
                <a:solidFill>
                  <a:schemeClr val="accent1"/>
                </a:solidFill>
              </a:rPr>
              <a:t>RESULTS</a:t>
            </a:r>
            <a:endParaRPr lang="en-US" dirty="0"/>
          </a:p>
          <a:p>
            <a:r>
              <a:rPr lang="en-US" dirty="0"/>
              <a:t>Secondary displacement in 19/36 (53%) of shoulders with tuberosity fixation</a:t>
            </a:r>
          </a:p>
          <a:p>
            <a:pPr lvl="1"/>
            <a:r>
              <a:rPr lang="en-US" dirty="0"/>
              <a:t>Malunion in 5 (13.8%)</a:t>
            </a:r>
          </a:p>
          <a:p>
            <a:pPr lvl="1"/>
            <a:r>
              <a:rPr lang="en-US" dirty="0"/>
              <a:t>Nonunion in 14 (38.8%)</a:t>
            </a:r>
          </a:p>
          <a:p>
            <a:r>
              <a:rPr lang="en-US" dirty="0"/>
              <a:t>Scapular notching in 10 shoulders (25%)</a:t>
            </a:r>
          </a:p>
          <a:p>
            <a:pPr lvl="1"/>
            <a:r>
              <a:rPr lang="en-US" dirty="0"/>
              <a:t>Generally noted in first year and did not worsen by end of second</a:t>
            </a:r>
          </a:p>
          <a:p>
            <a:pPr lvl="1"/>
            <a:r>
              <a:rPr lang="en-US" dirty="0"/>
              <a:t>Average inclination 15 degrees greater than contralateral, no correlation with grade of notching </a:t>
            </a:r>
          </a:p>
          <a:p>
            <a:r>
              <a:rPr lang="en-US" dirty="0"/>
              <a:t>Heterotopic ossification in 36 shoulders (90%)</a:t>
            </a:r>
          </a:p>
          <a:p>
            <a:endParaRPr lang="en-US" dirty="0"/>
          </a:p>
        </p:txBody>
      </p:sp>
    </p:spTree>
    <p:extLst>
      <p:ext uri="{BB962C8B-B14F-4D97-AF65-F5344CB8AC3E}">
        <p14:creationId xmlns:p14="http://schemas.microsoft.com/office/powerpoint/2010/main" val="1308099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3200" dirty="0"/>
            </a:br>
            <a:r>
              <a:rPr lang="en-US" sz="1800" dirty="0"/>
              <a:t>Prospective Observational Study, JBJS, 2007, </a:t>
            </a:r>
            <a:r>
              <a:rPr lang="en-US" sz="1800" dirty="0" err="1"/>
              <a:t>Bufquin</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10515600" cy="4852762"/>
          </a:xfrm>
        </p:spPr>
        <p:txBody>
          <a:bodyPr>
            <a:normAutofit/>
          </a:bodyPr>
          <a:lstStyle/>
          <a:p>
            <a:pPr marL="0" indent="0">
              <a:buNone/>
            </a:pPr>
            <a:r>
              <a:rPr lang="en-US" dirty="0">
                <a:solidFill>
                  <a:schemeClr val="accent1"/>
                </a:solidFill>
              </a:rPr>
              <a:t>RESULTS </a:t>
            </a:r>
            <a:r>
              <a:rPr lang="en-US" i="1" dirty="0"/>
              <a:t>– Complications </a:t>
            </a:r>
          </a:p>
          <a:p>
            <a:pPr lvl="1"/>
            <a:r>
              <a:rPr lang="en-US" dirty="0"/>
              <a:t>Neurological (n = 5): residual finger </a:t>
            </a:r>
            <a:r>
              <a:rPr lang="en-US" dirty="0" err="1"/>
              <a:t>paresthesias</a:t>
            </a:r>
            <a:r>
              <a:rPr lang="en-US" dirty="0"/>
              <a:t> at follow up in 2</a:t>
            </a:r>
          </a:p>
          <a:p>
            <a:pPr lvl="1"/>
            <a:r>
              <a:rPr lang="en-US" dirty="0"/>
              <a:t>Reflex sympathetic dystrophy (n = 3): resolved spontaneously</a:t>
            </a:r>
          </a:p>
          <a:p>
            <a:pPr lvl="1"/>
            <a:r>
              <a:rPr lang="en-US" dirty="0"/>
              <a:t>Glenoid fracture (n = 1): secondary to reaming, treated with revision baseplate</a:t>
            </a:r>
          </a:p>
          <a:p>
            <a:pPr lvl="1"/>
            <a:r>
              <a:rPr lang="en-US" dirty="0"/>
              <a:t>Non-traumatic anterior dislocation (n = 1): 6 weeks </a:t>
            </a:r>
            <a:r>
              <a:rPr lang="en-US" dirty="0">
                <a:sym typeface="Wingdings" pitchFamily="2" charset="2"/>
              </a:rPr>
              <a:t> humeral articulation with coracoid. Declined further surgery</a:t>
            </a:r>
            <a:endParaRPr lang="en-US" dirty="0"/>
          </a:p>
          <a:p>
            <a:pPr lvl="1"/>
            <a:r>
              <a:rPr lang="en-US" dirty="0">
                <a:sym typeface="Wingdings" pitchFamily="2" charset="2"/>
              </a:rPr>
              <a:t>Acromion fracture (n = 1): 12 months postoperatively, healed uneventfully</a:t>
            </a:r>
            <a:endParaRPr lang="en-US" dirty="0"/>
          </a:p>
          <a:p>
            <a:pPr lvl="1"/>
            <a:r>
              <a:rPr lang="en-US" dirty="0">
                <a:sym typeface="Wingdings" pitchFamily="2" charset="2"/>
              </a:rPr>
              <a:t>Separation of anterior muscular flap (n = 1): revised at 17 months</a:t>
            </a:r>
          </a:p>
        </p:txBody>
      </p:sp>
    </p:spTree>
    <p:extLst>
      <p:ext uri="{BB962C8B-B14F-4D97-AF65-F5344CB8AC3E}">
        <p14:creationId xmlns:p14="http://schemas.microsoft.com/office/powerpoint/2010/main" val="3856530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2800" dirty="0"/>
            </a:br>
            <a:r>
              <a:rPr lang="en-US" sz="1800" dirty="0"/>
              <a:t>Prospective Observational Study, JBJS, 2007, </a:t>
            </a:r>
            <a:r>
              <a:rPr lang="en-US" sz="1800" dirty="0" err="1"/>
              <a:t>Bufquin</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CONCLUSIONS</a:t>
            </a:r>
          </a:p>
          <a:p>
            <a:r>
              <a:rPr lang="en-US" dirty="0"/>
              <a:t>Just like anatomic procedures, RSA provides excellent pain relief for treating proximal humerus fractures</a:t>
            </a:r>
          </a:p>
          <a:p>
            <a:pPr lvl="1"/>
            <a:r>
              <a:rPr lang="en-US" dirty="0"/>
              <a:t>Patients &gt;75: potentially improved functional recovery</a:t>
            </a:r>
          </a:p>
          <a:p>
            <a:pPr lvl="1"/>
            <a:r>
              <a:rPr lang="en-US" dirty="0"/>
              <a:t>Patients 65 – 75: biomechanical medialization and inferior displacement of shoulder center reduces consequences of failed tuberosity reconstruction</a:t>
            </a:r>
          </a:p>
          <a:p>
            <a:r>
              <a:rPr lang="en-US" dirty="0"/>
              <a:t>Biggest challenge was fixation of tuberosities in anatomic position, which is the main prognostic factor influencing recovery</a:t>
            </a:r>
          </a:p>
          <a:p>
            <a:r>
              <a:rPr lang="en-US" dirty="0"/>
              <a:t>No complications caused major problems. Similar rates of transient neurological complications as seen in prior literature</a:t>
            </a:r>
          </a:p>
          <a:p>
            <a:endParaRPr lang="en-US" dirty="0"/>
          </a:p>
          <a:p>
            <a:endParaRPr lang="en-US" dirty="0"/>
          </a:p>
        </p:txBody>
      </p:sp>
    </p:spTree>
    <p:extLst>
      <p:ext uri="{BB962C8B-B14F-4D97-AF65-F5344CB8AC3E}">
        <p14:creationId xmlns:p14="http://schemas.microsoft.com/office/powerpoint/2010/main" val="286441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10515600" cy="4667250"/>
          </a:xfrm>
        </p:spPr>
        <p:txBody>
          <a:bodyPr>
            <a:normAutofit lnSpcReduction="10000"/>
          </a:bodyPr>
          <a:lstStyle/>
          <a:p>
            <a:pPr marL="0" indent="0">
              <a:buNone/>
            </a:pPr>
            <a:r>
              <a:rPr lang="en-US" dirty="0">
                <a:solidFill>
                  <a:schemeClr val="accent1"/>
                </a:solidFill>
              </a:rPr>
              <a:t>METHODS</a:t>
            </a:r>
            <a:r>
              <a:rPr lang="en-US" dirty="0"/>
              <a:t> </a:t>
            </a:r>
            <a:r>
              <a:rPr lang="en-US" i="1" dirty="0"/>
              <a:t>– Surgical Technique</a:t>
            </a:r>
            <a:endParaRPr lang="en-US" i="1" dirty="0">
              <a:solidFill>
                <a:schemeClr val="accent1"/>
              </a:solidFill>
            </a:endParaRPr>
          </a:p>
          <a:p>
            <a:r>
              <a:rPr lang="en-US" dirty="0"/>
              <a:t>Deltopectoral approach</a:t>
            </a:r>
          </a:p>
          <a:p>
            <a:r>
              <a:rPr lang="en-US" dirty="0" err="1"/>
              <a:t>Aequalis</a:t>
            </a:r>
            <a:r>
              <a:rPr lang="en-US" dirty="0"/>
              <a:t> </a:t>
            </a:r>
            <a:r>
              <a:rPr lang="en-US" dirty="0" err="1"/>
              <a:t>nonconstrained</a:t>
            </a:r>
            <a:r>
              <a:rPr lang="en-US" dirty="0"/>
              <a:t> implant, cemented in all patients</a:t>
            </a:r>
          </a:p>
          <a:p>
            <a:r>
              <a:rPr lang="en-US" dirty="0"/>
              <a:t>Variants</a:t>
            </a:r>
          </a:p>
          <a:p>
            <a:pPr lvl="1"/>
            <a:r>
              <a:rPr lang="en-US" dirty="0"/>
              <a:t>Longitudinal supraspinatus tear (n = 4): side-to-side suture repair</a:t>
            </a:r>
          </a:p>
          <a:p>
            <a:pPr lvl="1"/>
            <a:r>
              <a:rPr lang="en-US" dirty="0"/>
              <a:t>Glenoid fractures at the articular surface (n = 5): inconsequential</a:t>
            </a:r>
          </a:p>
          <a:p>
            <a:pPr lvl="1"/>
            <a:r>
              <a:rPr lang="en-US" dirty="0"/>
              <a:t>Metaphyseal-diaphyseal extension (n = 9): cerclage sutures in 8 cases, cerclage wire in 1</a:t>
            </a:r>
          </a:p>
          <a:p>
            <a:pPr lvl="1"/>
            <a:r>
              <a:rPr lang="en-US" dirty="0"/>
              <a:t>Diaphyseal extension (n = 2): extra long stem</a:t>
            </a:r>
          </a:p>
          <a:p>
            <a:r>
              <a:rPr lang="en-US" dirty="0"/>
              <a:t>Tuberosity osteosynthesis: heavy nonabsorbable suture and cancellous bone graft from humeral head</a:t>
            </a:r>
          </a:p>
          <a:p>
            <a:r>
              <a:rPr lang="en-US" dirty="0"/>
              <a:t>Biceps tenodesis (n = 26, 43%)</a:t>
            </a:r>
          </a:p>
        </p:txBody>
      </p:sp>
    </p:spTree>
    <p:extLst>
      <p:ext uri="{BB962C8B-B14F-4D97-AF65-F5344CB8AC3E}">
        <p14:creationId xmlns:p14="http://schemas.microsoft.com/office/powerpoint/2010/main" val="870080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Reverse shoulder arthroplasty for the</a:t>
            </a:r>
            <a:br>
              <a:rPr lang="en-US" sz="2800" dirty="0"/>
            </a:br>
            <a:r>
              <a:rPr lang="en-US" sz="2800" dirty="0"/>
              <a:t>treatment of three- and four-part fractures of</a:t>
            </a:r>
            <a:br>
              <a:rPr lang="en-US" sz="2800" dirty="0"/>
            </a:br>
            <a:r>
              <a:rPr lang="en-US" sz="2800" dirty="0"/>
              <a:t>the proximal humerus in the elderly</a:t>
            </a:r>
            <a:br>
              <a:rPr lang="en-US" sz="2800" dirty="0"/>
            </a:br>
            <a:r>
              <a:rPr lang="en-US" sz="1800" dirty="0"/>
              <a:t>Prospective Observational Study, JBJS, 2007, </a:t>
            </a:r>
            <a:r>
              <a:rPr lang="en-US" sz="1800" dirty="0" err="1"/>
              <a:t>Bufquin</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lstStyle/>
          <a:p>
            <a:pPr marL="0" indent="0">
              <a:buNone/>
            </a:pPr>
            <a:r>
              <a:rPr lang="en-US" dirty="0">
                <a:solidFill>
                  <a:schemeClr val="accent1"/>
                </a:solidFill>
              </a:rPr>
              <a:t>WHAT MAKES THIS SPECIAL</a:t>
            </a:r>
          </a:p>
          <a:p>
            <a:r>
              <a:rPr lang="en-US" dirty="0"/>
              <a:t>One of the early papers reporting outcomes of RSA for proximal humerus fractures</a:t>
            </a:r>
          </a:p>
          <a:p>
            <a:pPr lvl="1"/>
            <a:r>
              <a:rPr lang="en-US" dirty="0"/>
              <a:t>Comparable to anatomic SA</a:t>
            </a:r>
          </a:p>
          <a:p>
            <a:pPr lvl="1"/>
            <a:r>
              <a:rPr lang="en-US" dirty="0"/>
              <a:t>May offer improved recovery and biomechanical advantage for certain patient populations</a:t>
            </a:r>
          </a:p>
        </p:txBody>
      </p:sp>
    </p:spTree>
    <p:extLst>
      <p:ext uri="{BB962C8B-B14F-4D97-AF65-F5344CB8AC3E}">
        <p14:creationId xmlns:p14="http://schemas.microsoft.com/office/powerpoint/2010/main" val="2809185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Autofit/>
          </a:bodyPr>
          <a:lstStyle/>
          <a:p>
            <a:pPr marL="0" indent="0">
              <a:buNone/>
            </a:pPr>
            <a:r>
              <a:rPr lang="en-US" dirty="0">
                <a:solidFill>
                  <a:schemeClr val="accent1"/>
                </a:solidFill>
              </a:rPr>
              <a:t>BACKGROUND</a:t>
            </a:r>
          </a:p>
          <a:p>
            <a:r>
              <a:rPr lang="en-US" dirty="0"/>
              <a:t>Treatment for displaced and unstable fractures is controversial</a:t>
            </a:r>
          </a:p>
          <a:p>
            <a:pPr lvl="1"/>
            <a:r>
              <a:rPr lang="en-US" dirty="0"/>
              <a:t>Options include ORIF, HA, pinning, screw osteosynthesis, and IM nails, but all portend persistent risks </a:t>
            </a:r>
          </a:p>
          <a:p>
            <a:pPr lvl="1"/>
            <a:r>
              <a:rPr lang="en-US" dirty="0"/>
              <a:t>ORIF specifically has unpredictable results in patients with osteopenia and/or comminuted fracture patterns</a:t>
            </a:r>
          </a:p>
          <a:p>
            <a:r>
              <a:rPr lang="en-US" dirty="0"/>
              <a:t>Locking plates offer a biomechanical advantage but there are few prospective studies describing outcomes</a:t>
            </a:r>
          </a:p>
          <a:p>
            <a:pPr marL="0" indent="0">
              <a:buNone/>
            </a:pPr>
            <a:endParaRPr lang="en-US" dirty="0"/>
          </a:p>
          <a:p>
            <a:pPr marL="0" indent="0">
              <a:buNone/>
            </a:pPr>
            <a:r>
              <a:rPr lang="en-US" dirty="0">
                <a:solidFill>
                  <a:schemeClr val="accent1"/>
                </a:solidFill>
              </a:rPr>
              <a:t>PURPOSE</a:t>
            </a:r>
            <a:r>
              <a:rPr lang="en-US" dirty="0"/>
              <a:t>: assess outcomes and complications after ORIF of proximal humerus fractures with the Locking Proximal </a:t>
            </a:r>
            <a:r>
              <a:rPr lang="en-US" dirty="0" err="1"/>
              <a:t>Humerus</a:t>
            </a:r>
            <a:r>
              <a:rPr lang="en-US" dirty="0"/>
              <a:t> Plate</a:t>
            </a:r>
          </a:p>
        </p:txBody>
      </p:sp>
    </p:spTree>
    <p:extLst>
      <p:ext uri="{BB962C8B-B14F-4D97-AF65-F5344CB8AC3E}">
        <p14:creationId xmlns:p14="http://schemas.microsoft.com/office/powerpoint/2010/main" val="742655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5"/>
            <a:ext cx="10515600" cy="4351338"/>
          </a:xfrm>
        </p:spPr>
        <p:txBody>
          <a:bodyPr>
            <a:normAutofit/>
          </a:bodyPr>
          <a:lstStyle/>
          <a:p>
            <a:pPr marL="0" indent="0">
              <a:buNone/>
            </a:pPr>
            <a:r>
              <a:rPr lang="en-US" dirty="0">
                <a:solidFill>
                  <a:schemeClr val="accent1"/>
                </a:solidFill>
              </a:rPr>
              <a:t>METHODS</a:t>
            </a:r>
          </a:p>
          <a:p>
            <a:r>
              <a:rPr lang="en-US" dirty="0"/>
              <a:t>Consecutive series of 187 patients at nine international trauma units</a:t>
            </a:r>
          </a:p>
          <a:p>
            <a:r>
              <a:rPr lang="en-US" b="1" dirty="0"/>
              <a:t>Inclusion criteria</a:t>
            </a:r>
            <a:r>
              <a:rPr lang="en-US" dirty="0"/>
              <a:t>:</a:t>
            </a:r>
          </a:p>
          <a:p>
            <a:pPr lvl="1"/>
            <a:r>
              <a:rPr lang="en-US" dirty="0" err="1"/>
              <a:t>Neer’s</a:t>
            </a:r>
            <a:r>
              <a:rPr lang="en-US" dirty="0"/>
              <a:t> criteria: &gt;45° angulation or &gt;1 cm segment displacement</a:t>
            </a:r>
          </a:p>
          <a:p>
            <a:pPr lvl="1"/>
            <a:r>
              <a:rPr lang="en-US" dirty="0"/>
              <a:t>Unstable passive motion with use of an image intensifier</a:t>
            </a:r>
          </a:p>
          <a:p>
            <a:r>
              <a:rPr lang="en-US" b="1" dirty="0"/>
              <a:t>Exclusion criteria</a:t>
            </a:r>
            <a:r>
              <a:rPr lang="en-US" dirty="0"/>
              <a:t>: prior proximal humerus surgery, concomitant ipsilateral distal humerus or elbow injury, polytrauma with an Injury Severity Score of &gt;16, disorders that affect healing, and posttraumatic brachial plexus injury or peripheral nerve palsy</a:t>
            </a:r>
          </a:p>
        </p:txBody>
      </p:sp>
    </p:spTree>
    <p:extLst>
      <p:ext uri="{BB962C8B-B14F-4D97-AF65-F5344CB8AC3E}">
        <p14:creationId xmlns:p14="http://schemas.microsoft.com/office/powerpoint/2010/main" val="4272170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199" y="1825624"/>
            <a:ext cx="7839635" cy="4886071"/>
          </a:xfrm>
        </p:spPr>
        <p:txBody>
          <a:bodyPr>
            <a:normAutofit/>
          </a:bodyPr>
          <a:lstStyle/>
          <a:p>
            <a:pPr marL="0" indent="0">
              <a:buNone/>
            </a:pPr>
            <a:r>
              <a:rPr lang="en-US" dirty="0">
                <a:solidFill>
                  <a:schemeClr val="accent1"/>
                </a:solidFill>
              </a:rPr>
              <a:t>METHODS </a:t>
            </a:r>
            <a:r>
              <a:rPr lang="en-US" i="1" dirty="0"/>
              <a:t>– Locking Plate</a:t>
            </a:r>
          </a:p>
          <a:p>
            <a:r>
              <a:rPr lang="en-US" dirty="0"/>
              <a:t>Synthes (</a:t>
            </a:r>
            <a:r>
              <a:rPr lang="en-US" dirty="0" err="1"/>
              <a:t>Oberdorf</a:t>
            </a:r>
            <a:r>
              <a:rPr lang="en-US" dirty="0"/>
              <a:t>, Switzerland), developed by AO foundation</a:t>
            </a:r>
          </a:p>
          <a:p>
            <a:r>
              <a:rPr lang="en-US" dirty="0"/>
              <a:t>Contoured to lateral humeral metaphysis and diaphysis</a:t>
            </a:r>
          </a:p>
          <a:p>
            <a:pPr lvl="1"/>
            <a:r>
              <a:rPr lang="en-US" dirty="0"/>
              <a:t>Multidirectional locking screws in humeral head</a:t>
            </a:r>
          </a:p>
          <a:p>
            <a:pPr lvl="1"/>
            <a:r>
              <a:rPr lang="en-US" dirty="0"/>
              <a:t>Combination holes for locking or nonlocking screws in shaft</a:t>
            </a:r>
          </a:p>
          <a:p>
            <a:pPr lvl="1"/>
            <a:r>
              <a:rPr lang="en-US" dirty="0"/>
              <a:t>Smaller holes for wire or suture fixation of GT and LT reattachment </a:t>
            </a:r>
          </a:p>
          <a:p>
            <a:r>
              <a:rPr lang="en-US" dirty="0"/>
              <a:t>Available in either five or eight combination hole sizes</a:t>
            </a:r>
          </a:p>
        </p:txBody>
      </p:sp>
      <p:pic>
        <p:nvPicPr>
          <p:cNvPr id="5" name="Picture 4">
            <a:extLst>
              <a:ext uri="{FF2B5EF4-FFF2-40B4-BE49-F238E27FC236}">
                <a16:creationId xmlns:a16="http://schemas.microsoft.com/office/drawing/2014/main" id="{CE810B00-8FCC-ED43-B995-3BA21D8255E0}"/>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8299223" y="1825624"/>
            <a:ext cx="3892777" cy="3209364"/>
          </a:xfrm>
          <a:prstGeom prst="rect">
            <a:avLst/>
          </a:prstGeom>
        </p:spPr>
      </p:pic>
    </p:spTree>
    <p:extLst>
      <p:ext uri="{BB962C8B-B14F-4D97-AF65-F5344CB8AC3E}">
        <p14:creationId xmlns:p14="http://schemas.microsoft.com/office/powerpoint/2010/main" val="2712998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10515600" cy="4886071"/>
          </a:xfrm>
        </p:spPr>
        <p:txBody>
          <a:bodyPr>
            <a:normAutofit/>
          </a:bodyPr>
          <a:lstStyle/>
          <a:p>
            <a:pPr marL="0" indent="0">
              <a:buNone/>
            </a:pPr>
            <a:r>
              <a:rPr lang="en-US" dirty="0">
                <a:solidFill>
                  <a:schemeClr val="accent1"/>
                </a:solidFill>
              </a:rPr>
              <a:t>METHODS </a:t>
            </a:r>
            <a:r>
              <a:rPr lang="en-US" i="1" dirty="0"/>
              <a:t>– Surgical Technique</a:t>
            </a:r>
          </a:p>
          <a:p>
            <a:r>
              <a:rPr lang="en-US" dirty="0"/>
              <a:t>Deltopectoral (n = 160) or deltoid-splitting (n = 27) approach</a:t>
            </a:r>
          </a:p>
          <a:p>
            <a:r>
              <a:rPr lang="en-US" dirty="0"/>
              <a:t>Fracture reduced and stabilized with K-wires, confirmed by imaging</a:t>
            </a:r>
          </a:p>
          <a:p>
            <a:r>
              <a:rPr lang="en-US" dirty="0"/>
              <a:t>Plate positioned 5 – 8 mm distal to upper end of GT and 2 mm posterior to bicipital groove</a:t>
            </a:r>
          </a:p>
          <a:p>
            <a:pPr lvl="1"/>
            <a:r>
              <a:rPr lang="en-US" dirty="0"/>
              <a:t>Angular stable screws into humeral head</a:t>
            </a:r>
          </a:p>
          <a:p>
            <a:pPr lvl="1"/>
            <a:r>
              <a:rPr lang="en-US" dirty="0"/>
              <a:t>Angular stable or standard cortical screws into shaft at surgeon’s discretion</a:t>
            </a:r>
          </a:p>
          <a:p>
            <a:r>
              <a:rPr lang="en-US" dirty="0"/>
              <a:t>Final imaging to verify screw placement at surgeon’s discretion</a:t>
            </a:r>
          </a:p>
          <a:p>
            <a:endParaRPr lang="en-US" dirty="0"/>
          </a:p>
        </p:txBody>
      </p:sp>
    </p:spTree>
    <p:extLst>
      <p:ext uri="{BB962C8B-B14F-4D97-AF65-F5344CB8AC3E}">
        <p14:creationId xmlns:p14="http://schemas.microsoft.com/office/powerpoint/2010/main" val="3969323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199" y="1825625"/>
            <a:ext cx="10515600" cy="4351338"/>
          </a:xfrm>
        </p:spPr>
        <p:txBody>
          <a:bodyPr>
            <a:normAutofit/>
          </a:bodyPr>
          <a:lstStyle/>
          <a:p>
            <a:pPr marL="0" indent="0">
              <a:buNone/>
            </a:pPr>
            <a:r>
              <a:rPr lang="en-US" dirty="0">
                <a:solidFill>
                  <a:schemeClr val="accent1"/>
                </a:solidFill>
              </a:rPr>
              <a:t>RESULTS </a:t>
            </a:r>
            <a:r>
              <a:rPr lang="en-US" dirty="0"/>
              <a:t>– 72% female, women significantly older than men (67 versus 52)</a:t>
            </a:r>
          </a:p>
        </p:txBody>
      </p:sp>
      <p:pic>
        <p:nvPicPr>
          <p:cNvPr id="8" name="Picture 7">
            <a:extLst>
              <a:ext uri="{FF2B5EF4-FFF2-40B4-BE49-F238E27FC236}">
                <a16:creationId xmlns:a16="http://schemas.microsoft.com/office/drawing/2014/main" id="{98032EDE-799D-E444-ADD0-3F95F7ACBCDD}"/>
              </a:ext>
            </a:extLst>
          </p:cNvPr>
          <p:cNvPicPr>
            <a:picLocks noChangeAspect="1"/>
          </p:cNvPicPr>
          <p:nvPr/>
        </p:nvPicPr>
        <p:blipFill rotWithShape="1">
          <a:blip r:embed="rId3"/>
          <a:srcRect b="8284"/>
          <a:stretch/>
        </p:blipFill>
        <p:spPr>
          <a:xfrm>
            <a:off x="2577451" y="2245488"/>
            <a:ext cx="7037095" cy="4584831"/>
          </a:xfrm>
          <a:prstGeom prst="rect">
            <a:avLst/>
          </a:prstGeom>
        </p:spPr>
      </p:pic>
    </p:spTree>
    <p:extLst>
      <p:ext uri="{BB962C8B-B14F-4D97-AF65-F5344CB8AC3E}">
        <p14:creationId xmlns:p14="http://schemas.microsoft.com/office/powerpoint/2010/main" val="3827762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199" y="1825625"/>
            <a:ext cx="10515600" cy="4351338"/>
          </a:xfrm>
        </p:spPr>
        <p:txBody>
          <a:bodyPr>
            <a:normAutofit/>
          </a:bodyPr>
          <a:lstStyle/>
          <a:p>
            <a:pPr marL="0" indent="0">
              <a:buNone/>
            </a:pPr>
            <a:r>
              <a:rPr lang="en-US" dirty="0">
                <a:solidFill>
                  <a:schemeClr val="accent1"/>
                </a:solidFill>
              </a:rPr>
              <a:t>RESULTS</a:t>
            </a:r>
            <a:endParaRPr lang="en-US" i="1" dirty="0"/>
          </a:p>
          <a:p>
            <a:r>
              <a:rPr lang="en-US" dirty="0"/>
              <a:t>Technique</a:t>
            </a:r>
          </a:p>
          <a:p>
            <a:pPr lvl="1"/>
            <a:r>
              <a:rPr lang="en-US" dirty="0"/>
              <a:t>Five-hole plate in 90% (n = 169), eight-hole plate in 10% (n = 18)</a:t>
            </a:r>
          </a:p>
          <a:p>
            <a:pPr lvl="1"/>
            <a:r>
              <a:rPr lang="en-US" dirty="0"/>
              <a:t>Plate-independent lag screws in 17% (n = 31)</a:t>
            </a:r>
          </a:p>
          <a:p>
            <a:pPr lvl="1"/>
            <a:r>
              <a:rPr lang="en-US" dirty="0"/>
              <a:t>GT or LT stabilization with sutures in 59% (n = 110)</a:t>
            </a:r>
          </a:p>
          <a:p>
            <a:r>
              <a:rPr lang="en-US" dirty="0"/>
              <a:t>Mean operative time was 97 ± 44 minutes</a:t>
            </a:r>
          </a:p>
          <a:p>
            <a:pPr lvl="1"/>
            <a:r>
              <a:rPr lang="en-US" dirty="0"/>
              <a:t>A: mean 94 min</a:t>
            </a:r>
          </a:p>
          <a:p>
            <a:pPr lvl="1"/>
            <a:r>
              <a:rPr lang="en-US" dirty="0"/>
              <a:t>B: mean 84 min</a:t>
            </a:r>
          </a:p>
          <a:p>
            <a:pPr lvl="1"/>
            <a:r>
              <a:rPr lang="en-US" dirty="0"/>
              <a:t>C: mean 124 min</a:t>
            </a:r>
          </a:p>
          <a:p>
            <a:endParaRPr lang="en-US" dirty="0"/>
          </a:p>
        </p:txBody>
      </p:sp>
    </p:spTree>
    <p:extLst>
      <p:ext uri="{BB962C8B-B14F-4D97-AF65-F5344CB8AC3E}">
        <p14:creationId xmlns:p14="http://schemas.microsoft.com/office/powerpoint/2010/main" val="1855502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199" y="1825625"/>
            <a:ext cx="4903101" cy="4351338"/>
          </a:xfrm>
        </p:spPr>
        <p:txBody>
          <a:bodyPr>
            <a:normAutofit/>
          </a:bodyPr>
          <a:lstStyle/>
          <a:p>
            <a:pPr marL="0" indent="0">
              <a:buNone/>
            </a:pPr>
            <a:r>
              <a:rPr lang="en-US" dirty="0">
                <a:solidFill>
                  <a:schemeClr val="accent1"/>
                </a:solidFill>
              </a:rPr>
              <a:t>RESULTS </a:t>
            </a:r>
            <a:r>
              <a:rPr lang="en-US" i="1" dirty="0"/>
              <a:t>– Outcomes </a:t>
            </a:r>
          </a:p>
          <a:p>
            <a:r>
              <a:rPr lang="en-US" dirty="0"/>
              <a:t>ROM and constant scores increased significantly over the follow up period</a:t>
            </a:r>
          </a:p>
          <a:p>
            <a:r>
              <a:rPr lang="en-US" dirty="0"/>
              <a:t>No significant differences between the AO fracture types</a:t>
            </a:r>
          </a:p>
          <a:p>
            <a:endParaRPr lang="en-US" dirty="0"/>
          </a:p>
        </p:txBody>
      </p:sp>
      <p:pic>
        <p:nvPicPr>
          <p:cNvPr id="4" name="Picture 3">
            <a:extLst>
              <a:ext uri="{FF2B5EF4-FFF2-40B4-BE49-F238E27FC236}">
                <a16:creationId xmlns:a16="http://schemas.microsoft.com/office/drawing/2014/main" id="{1891A354-FF87-314B-B7FD-7E5DBFA47446}"/>
              </a:ext>
            </a:extLst>
          </p:cNvPr>
          <p:cNvPicPr>
            <a:picLocks noChangeAspect="1"/>
          </p:cNvPicPr>
          <p:nvPr/>
        </p:nvPicPr>
        <p:blipFill>
          <a:blip r:embed="rId3"/>
          <a:stretch>
            <a:fillRect/>
          </a:stretch>
        </p:blipFill>
        <p:spPr>
          <a:xfrm>
            <a:off x="5528649" y="2114015"/>
            <a:ext cx="6450700" cy="3774558"/>
          </a:xfrm>
          <a:prstGeom prst="rect">
            <a:avLst/>
          </a:prstGeom>
        </p:spPr>
      </p:pic>
    </p:spTree>
    <p:extLst>
      <p:ext uri="{BB962C8B-B14F-4D97-AF65-F5344CB8AC3E}">
        <p14:creationId xmlns:p14="http://schemas.microsoft.com/office/powerpoint/2010/main" val="3316935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pic>
        <p:nvPicPr>
          <p:cNvPr id="5" name="Picture 4">
            <a:extLst>
              <a:ext uri="{FF2B5EF4-FFF2-40B4-BE49-F238E27FC236}">
                <a16:creationId xmlns:a16="http://schemas.microsoft.com/office/drawing/2014/main" id="{7B6E67C6-4760-9E4C-A4E8-C82A5D0D6AFE}"/>
              </a:ext>
            </a:extLst>
          </p:cNvPr>
          <p:cNvPicPr>
            <a:picLocks noChangeAspect="1"/>
          </p:cNvPicPr>
          <p:nvPr/>
        </p:nvPicPr>
        <p:blipFill>
          <a:blip r:embed="rId3"/>
          <a:stretch>
            <a:fillRect/>
          </a:stretch>
        </p:blipFill>
        <p:spPr>
          <a:xfrm>
            <a:off x="8273052" y="1825625"/>
            <a:ext cx="3706297" cy="4837814"/>
          </a:xfrm>
          <a:prstGeom prst="rect">
            <a:avLst/>
          </a:prstGeom>
        </p:spPr>
      </p:pic>
      <p:sp>
        <p:nvSpPr>
          <p:cNvPr id="6" name="Content Placeholder 2">
            <a:extLst>
              <a:ext uri="{FF2B5EF4-FFF2-40B4-BE49-F238E27FC236}">
                <a16:creationId xmlns:a16="http://schemas.microsoft.com/office/drawing/2014/main" id="{7C687EEA-C7D4-E94E-BADC-94D30CFFFC27}"/>
              </a:ext>
            </a:extLst>
          </p:cNvPr>
          <p:cNvSpPr txBox="1">
            <a:spLocks/>
          </p:cNvSpPr>
          <p:nvPr/>
        </p:nvSpPr>
        <p:spPr>
          <a:xfrm>
            <a:off x="838200" y="1777368"/>
            <a:ext cx="7434852" cy="4886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solidFill>
                  <a:schemeClr val="accent1"/>
                </a:solidFill>
              </a:rPr>
              <a:t>RESULTS </a:t>
            </a:r>
            <a:r>
              <a:rPr lang="en-US" i="1" dirty="0"/>
              <a:t>– Complications</a:t>
            </a:r>
          </a:p>
          <a:p>
            <a:pPr>
              <a:lnSpc>
                <a:spcPct val="100000"/>
              </a:lnSpc>
            </a:pPr>
            <a:r>
              <a:rPr lang="en-US" dirty="0"/>
              <a:t>Complication rate: 34% (n = 52)</a:t>
            </a:r>
          </a:p>
          <a:p>
            <a:pPr>
              <a:lnSpc>
                <a:spcPct val="100000"/>
              </a:lnSpc>
            </a:pPr>
            <a:r>
              <a:rPr lang="en-US" dirty="0"/>
              <a:t>Reoperation rate: 19% (n = 29)</a:t>
            </a:r>
          </a:p>
          <a:p>
            <a:pPr lvl="1">
              <a:lnSpc>
                <a:spcPct val="100000"/>
              </a:lnSpc>
            </a:pPr>
            <a:r>
              <a:rPr lang="en-US" dirty="0"/>
              <a:t>Secondary screw perforation in (n = 15)</a:t>
            </a:r>
          </a:p>
          <a:p>
            <a:pPr lvl="1">
              <a:lnSpc>
                <a:spcPct val="100000"/>
              </a:lnSpc>
            </a:pPr>
            <a:r>
              <a:rPr lang="en-US" dirty="0"/>
              <a:t>Infection-related revision (n = 4)</a:t>
            </a:r>
          </a:p>
          <a:p>
            <a:pPr lvl="1">
              <a:lnSpc>
                <a:spcPct val="100000"/>
              </a:lnSpc>
            </a:pPr>
            <a:r>
              <a:rPr lang="en-US" dirty="0"/>
              <a:t>Repeat osteosynthesis with bone grafting after plate breakage or pullout (n = 4)</a:t>
            </a:r>
          </a:p>
          <a:p>
            <a:pPr lvl="1">
              <a:lnSpc>
                <a:spcPct val="100000"/>
              </a:lnSpc>
            </a:pPr>
            <a:r>
              <a:rPr lang="en-US" dirty="0"/>
              <a:t>Exchange for shorter screws (n = 3)</a:t>
            </a:r>
          </a:p>
          <a:p>
            <a:pPr lvl="1">
              <a:lnSpc>
                <a:spcPct val="100000"/>
              </a:lnSpc>
            </a:pPr>
            <a:r>
              <a:rPr lang="en-US" dirty="0"/>
              <a:t>Conversion to SA (n = 3)</a:t>
            </a:r>
          </a:p>
          <a:p>
            <a:endParaRPr lang="en-US" dirty="0"/>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BFD3BCE-4034-0443-A8C6-B7FAD4E6A458}"/>
                  </a:ext>
                </a:extLst>
              </p14:cNvPr>
              <p14:cNvContentPartPr/>
              <p14:nvPr/>
            </p14:nvContentPartPr>
            <p14:xfrm>
              <a:off x="9077103" y="3383311"/>
              <a:ext cx="1241280" cy="27000"/>
            </p14:xfrm>
          </p:contentPart>
        </mc:Choice>
        <mc:Fallback xmlns="">
          <p:pic>
            <p:nvPicPr>
              <p:cNvPr id="7" name="Ink 6">
                <a:extLst>
                  <a:ext uri="{FF2B5EF4-FFF2-40B4-BE49-F238E27FC236}">
                    <a16:creationId xmlns:a16="http://schemas.microsoft.com/office/drawing/2014/main" id="{6BFD3BCE-4034-0443-A8C6-B7FAD4E6A458}"/>
                  </a:ext>
                </a:extLst>
              </p:cNvPr>
              <p:cNvPicPr/>
              <p:nvPr/>
            </p:nvPicPr>
            <p:blipFill>
              <a:blip r:embed="rId5"/>
              <a:stretch>
                <a:fillRect/>
              </a:stretch>
            </p:blipFill>
            <p:spPr>
              <a:xfrm>
                <a:off x="9041463" y="3311671"/>
                <a:ext cx="1312920" cy="170640"/>
              </a:xfrm>
              <a:prstGeom prst="rect">
                <a:avLst/>
              </a:prstGeom>
            </p:spPr>
          </p:pic>
        </mc:Fallback>
      </mc:AlternateContent>
    </p:spTree>
    <p:extLst>
      <p:ext uri="{BB962C8B-B14F-4D97-AF65-F5344CB8AC3E}">
        <p14:creationId xmlns:p14="http://schemas.microsoft.com/office/powerpoint/2010/main" val="785871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CONCLUSIONS</a:t>
            </a:r>
          </a:p>
          <a:p>
            <a:r>
              <a:rPr lang="en-US" dirty="0"/>
              <a:t>Overall reliable results for internal fixation of proximal humerus fractures with the Locking Proximal </a:t>
            </a:r>
            <a:r>
              <a:rPr lang="en-US" dirty="0" err="1"/>
              <a:t>Humerus</a:t>
            </a:r>
            <a:r>
              <a:rPr lang="en-US" dirty="0"/>
              <a:t> Plate when used correctly</a:t>
            </a:r>
          </a:p>
          <a:p>
            <a:r>
              <a:rPr lang="en-US" dirty="0"/>
              <a:t>Notably high complication and reoperation rates, but most are related to surgical technique</a:t>
            </a:r>
          </a:p>
          <a:p>
            <a:pPr lvl="1"/>
            <a:r>
              <a:rPr lang="en-US" dirty="0"/>
              <a:t>Over 40% of all complications were already present at the end of the procedure</a:t>
            </a:r>
          </a:p>
          <a:p>
            <a:pPr lvl="1"/>
            <a:r>
              <a:rPr lang="en-US" dirty="0"/>
              <a:t>Recommend a final image intensifier check with humeral head rotation to ensure proper screw placement</a:t>
            </a:r>
          </a:p>
        </p:txBody>
      </p:sp>
    </p:spTree>
    <p:extLst>
      <p:ext uri="{BB962C8B-B14F-4D97-AF65-F5344CB8AC3E}">
        <p14:creationId xmlns:p14="http://schemas.microsoft.com/office/powerpoint/2010/main" val="134565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8" name="Content Placeholder 2">
            <a:extLst>
              <a:ext uri="{FF2B5EF4-FFF2-40B4-BE49-F238E27FC236}">
                <a16:creationId xmlns:a16="http://schemas.microsoft.com/office/drawing/2014/main" id="{3FE37255-5926-3F47-9BA2-EE4E45108073}"/>
              </a:ext>
            </a:extLst>
          </p:cNvPr>
          <p:cNvSpPr txBox="1">
            <a:spLocks/>
          </p:cNvSpPr>
          <p:nvPr/>
        </p:nvSpPr>
        <p:spPr>
          <a:xfrm>
            <a:off x="838200" y="1825624"/>
            <a:ext cx="54864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solidFill>
              </a:rPr>
              <a:t>RESULTS </a:t>
            </a:r>
            <a:r>
              <a:rPr lang="en-US" i="1" dirty="0"/>
              <a:t>– Clinical </a:t>
            </a:r>
          </a:p>
          <a:p>
            <a:r>
              <a:rPr lang="en-US" dirty="0"/>
              <a:t>Excellent (n = 15)</a:t>
            </a:r>
          </a:p>
          <a:p>
            <a:r>
              <a:rPr lang="en-US" dirty="0"/>
              <a:t>Good (n = 16)</a:t>
            </a:r>
          </a:p>
          <a:p>
            <a:r>
              <a:rPr lang="en-US" dirty="0"/>
              <a:t>Fair (n = 22)</a:t>
            </a:r>
          </a:p>
          <a:p>
            <a:r>
              <a:rPr lang="en-US" dirty="0"/>
              <a:t>Poor (n = 13)</a:t>
            </a:r>
          </a:p>
        </p:txBody>
      </p:sp>
      <p:pic>
        <p:nvPicPr>
          <p:cNvPr id="3" name="Picture 2">
            <a:extLst>
              <a:ext uri="{FF2B5EF4-FFF2-40B4-BE49-F238E27FC236}">
                <a16:creationId xmlns:a16="http://schemas.microsoft.com/office/drawing/2014/main" id="{19898CEE-2083-DA44-AF15-DEBCAAC1DB90}"/>
              </a:ext>
            </a:extLst>
          </p:cNvPr>
          <p:cNvPicPr>
            <a:picLocks noChangeAspect="1"/>
          </p:cNvPicPr>
          <p:nvPr/>
        </p:nvPicPr>
        <p:blipFill>
          <a:blip r:embed="rId3"/>
          <a:stretch>
            <a:fillRect/>
          </a:stretch>
        </p:blipFill>
        <p:spPr>
          <a:xfrm>
            <a:off x="3846320" y="1878011"/>
            <a:ext cx="7992754" cy="461486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3C5B456-C771-9446-A9F1-D25099407831}"/>
                  </a:ext>
                </a:extLst>
              </p14:cNvPr>
              <p14:cNvContentPartPr/>
              <p14:nvPr/>
            </p14:nvContentPartPr>
            <p14:xfrm>
              <a:off x="9776084" y="6094629"/>
              <a:ext cx="1020240" cy="26640"/>
            </p14:xfrm>
          </p:contentPart>
        </mc:Choice>
        <mc:Fallback xmlns="">
          <p:pic>
            <p:nvPicPr>
              <p:cNvPr id="4" name="Ink 3">
                <a:extLst>
                  <a:ext uri="{FF2B5EF4-FFF2-40B4-BE49-F238E27FC236}">
                    <a16:creationId xmlns:a16="http://schemas.microsoft.com/office/drawing/2014/main" id="{63C5B456-C771-9446-A9F1-D25099407831}"/>
                  </a:ext>
                </a:extLst>
              </p:cNvPr>
              <p:cNvPicPr/>
              <p:nvPr/>
            </p:nvPicPr>
            <p:blipFill>
              <a:blip r:embed="rId5"/>
              <a:stretch>
                <a:fillRect/>
              </a:stretch>
            </p:blipFill>
            <p:spPr>
              <a:xfrm>
                <a:off x="9704084" y="5950629"/>
                <a:ext cx="1163880" cy="314280"/>
              </a:xfrm>
              <a:prstGeom prst="rect">
                <a:avLst/>
              </a:prstGeom>
            </p:spPr>
          </p:pic>
        </mc:Fallback>
      </mc:AlternateContent>
    </p:spTree>
    <p:extLst>
      <p:ext uri="{BB962C8B-B14F-4D97-AF65-F5344CB8AC3E}">
        <p14:creationId xmlns:p14="http://schemas.microsoft.com/office/powerpoint/2010/main" val="1369186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Open Reduction and Internal Fixation of</a:t>
            </a:r>
            <a:br>
              <a:rPr lang="en-US" sz="2800" dirty="0"/>
            </a:br>
            <a:r>
              <a:rPr lang="en-US" sz="2800" dirty="0"/>
              <a:t>Proximal Humeral Fractures with Use of the</a:t>
            </a:r>
            <a:br>
              <a:rPr lang="en-US" sz="2800" dirty="0"/>
            </a:br>
            <a:r>
              <a:rPr lang="en-US" sz="2800" dirty="0"/>
              <a:t>Locking Proximal </a:t>
            </a:r>
            <a:r>
              <a:rPr lang="en-US" sz="2800" dirty="0" err="1"/>
              <a:t>Humerus</a:t>
            </a:r>
            <a:r>
              <a:rPr lang="en-US" sz="2800" dirty="0"/>
              <a:t> Plate</a:t>
            </a:r>
            <a:br>
              <a:rPr lang="en-US" sz="3200" dirty="0"/>
            </a:br>
            <a:r>
              <a:rPr lang="en-US" sz="1800" dirty="0"/>
              <a:t>Prospective, Multicenter Observational Study, JBJS, 2009, </a:t>
            </a:r>
            <a:r>
              <a:rPr lang="en-US" sz="1800" dirty="0" err="1"/>
              <a:t>Südkamp</a:t>
            </a:r>
            <a:r>
              <a:rPr lang="en-US" sz="1800" dirty="0"/>
              <a:t>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p:txBody>
          <a:bodyPr>
            <a:normAutofit/>
          </a:bodyPr>
          <a:lstStyle/>
          <a:p>
            <a:pPr marL="0" indent="0">
              <a:buNone/>
            </a:pPr>
            <a:r>
              <a:rPr lang="en-US" dirty="0">
                <a:solidFill>
                  <a:schemeClr val="accent1"/>
                </a:solidFill>
              </a:rPr>
              <a:t>WHAT MAKES THIS SPECIAL</a:t>
            </a:r>
            <a:endParaRPr lang="en-US" dirty="0"/>
          </a:p>
          <a:p>
            <a:r>
              <a:rPr lang="en-US" dirty="0"/>
              <a:t>Locking plate offers a viable option in treating proximal humerus fractures</a:t>
            </a:r>
          </a:p>
          <a:p>
            <a:r>
              <a:rPr lang="en-US" dirty="0"/>
              <a:t>Importance of good technique and screw placement is critical to success and cannot be overstated</a:t>
            </a:r>
          </a:p>
        </p:txBody>
      </p:sp>
    </p:spTree>
    <p:extLst>
      <p:ext uri="{BB962C8B-B14F-4D97-AF65-F5344CB8AC3E}">
        <p14:creationId xmlns:p14="http://schemas.microsoft.com/office/powerpoint/2010/main" val="23561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8" name="Content Placeholder 2">
            <a:extLst>
              <a:ext uri="{FF2B5EF4-FFF2-40B4-BE49-F238E27FC236}">
                <a16:creationId xmlns:a16="http://schemas.microsoft.com/office/drawing/2014/main" id="{3FE37255-5926-3F47-9BA2-EE4E45108073}"/>
              </a:ext>
            </a:extLst>
          </p:cNvPr>
          <p:cNvSpPr txBox="1">
            <a:spLocks/>
          </p:cNvSpPr>
          <p:nvPr/>
        </p:nvSpPr>
        <p:spPr>
          <a:xfrm>
            <a:off x="838200" y="1825624"/>
            <a:ext cx="55954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1"/>
                </a:solidFill>
              </a:rPr>
              <a:t>RESULTS </a:t>
            </a:r>
            <a:r>
              <a:rPr lang="en-US" i="1" dirty="0"/>
              <a:t>– Clinical </a:t>
            </a:r>
          </a:p>
          <a:p>
            <a:r>
              <a:rPr lang="en-US" dirty="0"/>
              <a:t>Mean scores</a:t>
            </a:r>
          </a:p>
          <a:p>
            <a:pPr lvl="1"/>
            <a:r>
              <a:rPr lang="en-US" dirty="0"/>
              <a:t>Mobility 22.1/40</a:t>
            </a:r>
          </a:p>
          <a:p>
            <a:pPr lvl="1"/>
            <a:r>
              <a:rPr lang="en-US" dirty="0"/>
              <a:t>Activity 12.5/20</a:t>
            </a:r>
          </a:p>
          <a:p>
            <a:pPr lvl="1"/>
            <a:r>
              <a:rPr lang="en-US" dirty="0"/>
              <a:t>Muscular strength 8.5/25</a:t>
            </a:r>
          </a:p>
          <a:p>
            <a:r>
              <a:rPr lang="en-US" dirty="0"/>
              <a:t>58% satisfied or very satisfied (n = 38)</a:t>
            </a:r>
          </a:p>
        </p:txBody>
      </p:sp>
      <p:pic>
        <p:nvPicPr>
          <p:cNvPr id="6" name="Picture 5">
            <a:extLst>
              <a:ext uri="{FF2B5EF4-FFF2-40B4-BE49-F238E27FC236}">
                <a16:creationId xmlns:a16="http://schemas.microsoft.com/office/drawing/2014/main" id="{47367FC0-B37A-AD49-9FAC-9EB20F67C88C}"/>
              </a:ext>
            </a:extLst>
          </p:cNvPr>
          <p:cNvPicPr>
            <a:picLocks noChangeAspect="1"/>
          </p:cNvPicPr>
          <p:nvPr/>
        </p:nvPicPr>
        <p:blipFill rotWithShape="1">
          <a:blip r:embed="rId3"/>
          <a:srcRect b="6182"/>
          <a:stretch/>
        </p:blipFill>
        <p:spPr>
          <a:xfrm>
            <a:off x="227623" y="4505910"/>
            <a:ext cx="5595401" cy="2264788"/>
          </a:xfrm>
          <a:prstGeom prst="rect">
            <a:avLst/>
          </a:prstGeom>
        </p:spPr>
      </p:pic>
      <p:pic>
        <p:nvPicPr>
          <p:cNvPr id="7" name="Picture 6">
            <a:extLst>
              <a:ext uri="{FF2B5EF4-FFF2-40B4-BE49-F238E27FC236}">
                <a16:creationId xmlns:a16="http://schemas.microsoft.com/office/drawing/2014/main" id="{7C98A011-80AE-9643-838F-490C7CAB7F41}"/>
              </a:ext>
            </a:extLst>
          </p:cNvPr>
          <p:cNvPicPr>
            <a:picLocks noChangeAspect="1"/>
          </p:cNvPicPr>
          <p:nvPr/>
        </p:nvPicPr>
        <p:blipFill rotWithShape="1">
          <a:blip r:embed="rId4"/>
          <a:srcRect l="1439" r="5330" b="1920"/>
          <a:stretch/>
        </p:blipFill>
        <p:spPr>
          <a:xfrm>
            <a:off x="6332093" y="2971800"/>
            <a:ext cx="5825814" cy="3785938"/>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7E75A1CF-F56F-1B46-87D3-B89B75C08588}"/>
                  </a:ext>
                </a:extLst>
              </p14:cNvPr>
              <p14:cNvContentPartPr/>
              <p14:nvPr/>
            </p14:nvContentPartPr>
            <p14:xfrm>
              <a:off x="471239" y="6246092"/>
              <a:ext cx="1398600" cy="6480"/>
            </p14:xfrm>
          </p:contentPart>
        </mc:Choice>
        <mc:Fallback xmlns="">
          <p:pic>
            <p:nvPicPr>
              <p:cNvPr id="9" name="Ink 8">
                <a:extLst>
                  <a:ext uri="{FF2B5EF4-FFF2-40B4-BE49-F238E27FC236}">
                    <a16:creationId xmlns:a16="http://schemas.microsoft.com/office/drawing/2014/main" id="{7E75A1CF-F56F-1B46-87D3-B89B75C08588}"/>
                  </a:ext>
                </a:extLst>
              </p:cNvPr>
              <p:cNvPicPr/>
              <p:nvPr/>
            </p:nvPicPr>
            <p:blipFill>
              <a:blip r:embed="rId6"/>
              <a:stretch>
                <a:fillRect/>
              </a:stretch>
            </p:blipFill>
            <p:spPr>
              <a:xfrm>
                <a:off x="399239" y="6102092"/>
                <a:ext cx="15422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674FD306-55DA-5D47-90F8-D06C6A2A668B}"/>
                  </a:ext>
                </a:extLst>
              </p14:cNvPr>
              <p14:cNvContentPartPr/>
              <p14:nvPr/>
            </p14:nvContentPartPr>
            <p14:xfrm>
              <a:off x="5218919" y="6220892"/>
              <a:ext cx="415800" cy="6480"/>
            </p14:xfrm>
          </p:contentPart>
        </mc:Choice>
        <mc:Fallback xmlns="">
          <p:pic>
            <p:nvPicPr>
              <p:cNvPr id="10" name="Ink 9">
                <a:extLst>
                  <a:ext uri="{FF2B5EF4-FFF2-40B4-BE49-F238E27FC236}">
                    <a16:creationId xmlns:a16="http://schemas.microsoft.com/office/drawing/2014/main" id="{674FD306-55DA-5D47-90F8-D06C6A2A668B}"/>
                  </a:ext>
                </a:extLst>
              </p:cNvPr>
              <p:cNvPicPr/>
              <p:nvPr/>
            </p:nvPicPr>
            <p:blipFill>
              <a:blip r:embed="rId8"/>
              <a:stretch>
                <a:fillRect/>
              </a:stretch>
            </p:blipFill>
            <p:spPr>
              <a:xfrm>
                <a:off x="5147279" y="6076892"/>
                <a:ext cx="5594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A3D68B96-1F87-764E-B9A5-517218B8A817}"/>
                  </a:ext>
                </a:extLst>
              </p14:cNvPr>
              <p14:cNvContentPartPr/>
              <p14:nvPr/>
            </p14:nvContentPartPr>
            <p14:xfrm>
              <a:off x="6495744" y="4783597"/>
              <a:ext cx="866661" cy="48859"/>
            </p14:xfrm>
          </p:contentPart>
        </mc:Choice>
        <mc:Fallback>
          <p:pic>
            <p:nvPicPr>
              <p:cNvPr id="11" name="Ink 10">
                <a:extLst>
                  <a:ext uri="{FF2B5EF4-FFF2-40B4-BE49-F238E27FC236}">
                    <a16:creationId xmlns:a16="http://schemas.microsoft.com/office/drawing/2014/main" id="{A3D68B96-1F87-764E-B9A5-517218B8A817}"/>
                  </a:ext>
                </a:extLst>
              </p:cNvPr>
              <p:cNvPicPr/>
              <p:nvPr/>
            </p:nvPicPr>
            <p:blipFill>
              <a:blip r:embed="rId10"/>
              <a:stretch>
                <a:fillRect/>
              </a:stretch>
            </p:blipFill>
            <p:spPr>
              <a:xfrm>
                <a:off x="6423732" y="4639894"/>
                <a:ext cx="1010324" cy="335906"/>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2D62BD4A-61F8-D041-915C-3CE3756AE457}"/>
                  </a:ext>
                </a:extLst>
              </p14:cNvPr>
              <p14:cNvContentPartPr/>
              <p14:nvPr/>
            </p14:nvContentPartPr>
            <p14:xfrm>
              <a:off x="6462434" y="5481884"/>
              <a:ext cx="2531441" cy="51113"/>
            </p14:xfrm>
          </p:contentPart>
        </mc:Choice>
        <mc:Fallback>
          <p:pic>
            <p:nvPicPr>
              <p:cNvPr id="12" name="Ink 11">
                <a:extLst>
                  <a:ext uri="{FF2B5EF4-FFF2-40B4-BE49-F238E27FC236}">
                    <a16:creationId xmlns:a16="http://schemas.microsoft.com/office/drawing/2014/main" id="{2D62BD4A-61F8-D041-915C-3CE3756AE457}"/>
                  </a:ext>
                </a:extLst>
              </p:cNvPr>
              <p:cNvPicPr/>
              <p:nvPr/>
            </p:nvPicPr>
            <p:blipFill>
              <a:blip r:embed="rId12"/>
              <a:stretch>
                <a:fillRect/>
              </a:stretch>
            </p:blipFill>
            <p:spPr>
              <a:xfrm>
                <a:off x="6390436" y="5336883"/>
                <a:ext cx="2675077" cy="340753"/>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AF5A13D9-4848-C843-8AEC-84AB16C0E485}"/>
                  </a:ext>
                </a:extLst>
              </p14:cNvPr>
              <p14:cNvContentPartPr/>
              <p14:nvPr/>
            </p14:nvContentPartPr>
            <p14:xfrm>
              <a:off x="6462434" y="6164959"/>
              <a:ext cx="1739870" cy="48124"/>
            </p14:xfrm>
          </p:contentPart>
        </mc:Choice>
        <mc:Fallback>
          <p:pic>
            <p:nvPicPr>
              <p:cNvPr id="13" name="Ink 12">
                <a:extLst>
                  <a:ext uri="{FF2B5EF4-FFF2-40B4-BE49-F238E27FC236}">
                    <a16:creationId xmlns:a16="http://schemas.microsoft.com/office/drawing/2014/main" id="{AF5A13D9-4848-C843-8AEC-84AB16C0E485}"/>
                  </a:ext>
                </a:extLst>
              </p:cNvPr>
              <p:cNvPicPr/>
              <p:nvPr/>
            </p:nvPicPr>
            <p:blipFill>
              <a:blip r:embed="rId14"/>
              <a:stretch>
                <a:fillRect/>
              </a:stretch>
            </p:blipFill>
            <p:spPr>
              <a:xfrm>
                <a:off x="6390434" y="6020225"/>
                <a:ext cx="1883509" cy="33723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44C5FBBA-3B43-B54A-ACE9-5D4258C3CA64}"/>
                  </a:ext>
                </a:extLst>
              </p14:cNvPr>
              <p14:cNvContentPartPr/>
              <p14:nvPr/>
            </p14:nvContentPartPr>
            <p14:xfrm>
              <a:off x="6514610" y="4999615"/>
              <a:ext cx="2264279" cy="63301"/>
            </p14:xfrm>
          </p:contentPart>
        </mc:Choice>
        <mc:Fallback>
          <p:pic>
            <p:nvPicPr>
              <p:cNvPr id="14" name="Ink 13">
                <a:extLst>
                  <a:ext uri="{FF2B5EF4-FFF2-40B4-BE49-F238E27FC236}">
                    <a16:creationId xmlns:a16="http://schemas.microsoft.com/office/drawing/2014/main" id="{44C5FBBA-3B43-B54A-ACE9-5D4258C3CA64}"/>
                  </a:ext>
                </a:extLst>
              </p:cNvPr>
              <p:cNvPicPr/>
              <p:nvPr/>
            </p:nvPicPr>
            <p:blipFill>
              <a:blip r:embed="rId16"/>
              <a:stretch>
                <a:fillRect/>
              </a:stretch>
            </p:blipFill>
            <p:spPr>
              <a:xfrm>
                <a:off x="6442614" y="4856562"/>
                <a:ext cx="2407911" cy="349050"/>
              </a:xfrm>
              <a:prstGeom prst="rect">
                <a:avLst/>
              </a:prstGeom>
            </p:spPr>
          </p:pic>
        </mc:Fallback>
      </mc:AlternateContent>
    </p:spTree>
    <p:extLst>
      <p:ext uri="{BB962C8B-B14F-4D97-AF65-F5344CB8AC3E}">
        <p14:creationId xmlns:p14="http://schemas.microsoft.com/office/powerpoint/2010/main" val="129122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8062548" cy="5032375"/>
          </a:xfrm>
        </p:spPr>
        <p:txBody>
          <a:bodyPr>
            <a:noAutofit/>
          </a:bodyPr>
          <a:lstStyle/>
          <a:p>
            <a:pPr marL="0" indent="0">
              <a:buNone/>
            </a:pPr>
            <a:r>
              <a:rPr lang="en-US" dirty="0">
                <a:solidFill>
                  <a:schemeClr val="accent1"/>
                </a:solidFill>
              </a:rPr>
              <a:t>RESULTS </a:t>
            </a:r>
            <a:r>
              <a:rPr lang="en-US" i="1" dirty="0"/>
              <a:t>– Radiographic Measurements</a:t>
            </a:r>
          </a:p>
          <a:p>
            <a:r>
              <a:rPr lang="en-US" b="1" dirty="0"/>
              <a:t>Initial and final tuberosity malposition</a:t>
            </a:r>
          </a:p>
          <a:p>
            <a:pPr lvl="1"/>
            <a:r>
              <a:rPr lang="en-US" b="1" dirty="0"/>
              <a:t>INITIAL</a:t>
            </a:r>
            <a:r>
              <a:rPr lang="en-US" dirty="0"/>
              <a:t>:</a:t>
            </a:r>
            <a:r>
              <a:rPr lang="en-US" b="1" dirty="0"/>
              <a:t> </a:t>
            </a:r>
            <a:r>
              <a:rPr lang="en-US" dirty="0"/>
              <a:t>normal if GT 5 – 10 mm below superior aspect of prosthetic head</a:t>
            </a:r>
          </a:p>
          <a:p>
            <a:pPr lvl="2"/>
            <a:r>
              <a:rPr lang="en-US" sz="2400" dirty="0"/>
              <a:t>Vertical: n = 12 (18%) – low in 8, high in 4</a:t>
            </a:r>
          </a:p>
          <a:p>
            <a:pPr lvl="2"/>
            <a:r>
              <a:rPr lang="en-US" sz="2400" dirty="0"/>
              <a:t>Horizontal: n = 15 (23%) – GT too posterior in 12, LT too medial in 3</a:t>
            </a:r>
          </a:p>
          <a:p>
            <a:pPr lvl="2"/>
            <a:r>
              <a:rPr lang="en-US" sz="2400" b="1" dirty="0"/>
              <a:t>Total: n = 18 (27%)</a:t>
            </a:r>
          </a:p>
          <a:p>
            <a:pPr lvl="1"/>
            <a:r>
              <a:rPr lang="en-US" dirty="0"/>
              <a:t>Final: normal if GT visible in neutral or external rotation on last AP radiograph</a:t>
            </a:r>
            <a:endParaRPr lang="en-US" b="1" dirty="0"/>
          </a:p>
        </p:txBody>
      </p:sp>
      <p:pic>
        <p:nvPicPr>
          <p:cNvPr id="5" name="Picture 4">
            <a:extLst>
              <a:ext uri="{FF2B5EF4-FFF2-40B4-BE49-F238E27FC236}">
                <a16:creationId xmlns:a16="http://schemas.microsoft.com/office/drawing/2014/main" id="{75E7A68B-C559-F442-BCB9-526F32F1B414}"/>
              </a:ext>
            </a:extLst>
          </p:cNvPr>
          <p:cNvPicPr>
            <a:picLocks noChangeAspect="1"/>
          </p:cNvPicPr>
          <p:nvPr/>
        </p:nvPicPr>
        <p:blipFill>
          <a:blip r:embed="rId3"/>
          <a:stretch>
            <a:fillRect/>
          </a:stretch>
        </p:blipFill>
        <p:spPr>
          <a:xfrm>
            <a:off x="8900748" y="1825624"/>
            <a:ext cx="2948962" cy="4423443"/>
          </a:xfrm>
          <a:prstGeom prst="rect">
            <a:avLst/>
          </a:prstGeom>
        </p:spPr>
      </p:pic>
      <p:sp>
        <p:nvSpPr>
          <p:cNvPr id="6" name="TextBox 5">
            <a:extLst>
              <a:ext uri="{FF2B5EF4-FFF2-40B4-BE49-F238E27FC236}">
                <a16:creationId xmlns:a16="http://schemas.microsoft.com/office/drawing/2014/main" id="{154603F9-05A4-9943-9B58-64156C9AB286}"/>
              </a:ext>
            </a:extLst>
          </p:cNvPr>
          <p:cNvSpPr txBox="1"/>
          <p:nvPr/>
        </p:nvSpPr>
        <p:spPr>
          <a:xfrm>
            <a:off x="7470216" y="6262042"/>
            <a:ext cx="4379494" cy="461665"/>
          </a:xfrm>
          <a:prstGeom prst="rect">
            <a:avLst/>
          </a:prstGeom>
          <a:noFill/>
        </p:spPr>
        <p:txBody>
          <a:bodyPr wrap="square" rtlCol="0">
            <a:spAutoFit/>
          </a:bodyPr>
          <a:lstStyle/>
          <a:p>
            <a:pPr algn="r"/>
            <a:r>
              <a:rPr lang="en-US" sz="2400" dirty="0">
                <a:solidFill>
                  <a:schemeClr val="tx1">
                    <a:lumMod val="50000"/>
                    <a:lumOff val="50000"/>
                  </a:schemeClr>
                </a:solidFill>
              </a:rPr>
              <a:t>Initial tuberosity malposition</a:t>
            </a:r>
          </a:p>
        </p:txBody>
      </p:sp>
    </p:spTree>
    <p:extLst>
      <p:ext uri="{BB962C8B-B14F-4D97-AF65-F5344CB8AC3E}">
        <p14:creationId xmlns:p14="http://schemas.microsoft.com/office/powerpoint/2010/main" val="260970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D11F-27FD-7F49-9B3A-C65E9CAD6FA3}"/>
              </a:ext>
            </a:extLst>
          </p:cNvPr>
          <p:cNvSpPr>
            <a:spLocks noGrp="1"/>
          </p:cNvSpPr>
          <p:nvPr>
            <p:ph type="title"/>
          </p:nvPr>
        </p:nvSpPr>
        <p:spPr/>
        <p:txBody>
          <a:bodyPr>
            <a:noAutofit/>
          </a:bodyPr>
          <a:lstStyle/>
          <a:p>
            <a:r>
              <a:rPr lang="en-US" sz="2800" dirty="0"/>
              <a:t>Tuberosity malposition and migration: Reasons for poor outcomes after hemiarthroplasty for displaced fractures of the proximal humerus</a:t>
            </a:r>
            <a:br>
              <a:rPr lang="en-US" sz="3200" dirty="0"/>
            </a:br>
            <a:r>
              <a:rPr lang="en-US" sz="1800" dirty="0"/>
              <a:t>Prospective, Multicenter Observational Study, JSES, 2002, Boileau et al.</a:t>
            </a:r>
            <a:endParaRPr lang="en-US" sz="3200" dirty="0"/>
          </a:p>
        </p:txBody>
      </p:sp>
      <p:sp>
        <p:nvSpPr>
          <p:cNvPr id="3" name="Content Placeholder 2">
            <a:extLst>
              <a:ext uri="{FF2B5EF4-FFF2-40B4-BE49-F238E27FC236}">
                <a16:creationId xmlns:a16="http://schemas.microsoft.com/office/drawing/2014/main" id="{506A2FB3-8977-1146-84B2-E5D29EA28950}"/>
              </a:ext>
            </a:extLst>
          </p:cNvPr>
          <p:cNvSpPr>
            <a:spLocks noGrp="1"/>
          </p:cNvSpPr>
          <p:nvPr>
            <p:ph idx="1"/>
          </p:nvPr>
        </p:nvSpPr>
        <p:spPr>
          <a:xfrm>
            <a:off x="838200" y="1825624"/>
            <a:ext cx="7752347" cy="5032375"/>
          </a:xfrm>
        </p:spPr>
        <p:txBody>
          <a:bodyPr>
            <a:noAutofit/>
          </a:bodyPr>
          <a:lstStyle/>
          <a:p>
            <a:pPr marL="0" indent="0">
              <a:buNone/>
            </a:pPr>
            <a:r>
              <a:rPr lang="en-US" dirty="0">
                <a:solidFill>
                  <a:schemeClr val="accent1"/>
                </a:solidFill>
              </a:rPr>
              <a:t>RESULTS </a:t>
            </a:r>
            <a:r>
              <a:rPr lang="en-US" i="1" dirty="0"/>
              <a:t>– Radiographic Measurements</a:t>
            </a:r>
          </a:p>
          <a:p>
            <a:r>
              <a:rPr lang="en-US" b="1" dirty="0"/>
              <a:t>Initial and final tuberosity malposition</a:t>
            </a:r>
          </a:p>
          <a:p>
            <a:pPr lvl="1"/>
            <a:r>
              <a:rPr lang="en-US" dirty="0"/>
              <a:t>Initial:</a:t>
            </a:r>
            <a:r>
              <a:rPr lang="en-US" b="1" dirty="0"/>
              <a:t> </a:t>
            </a:r>
            <a:r>
              <a:rPr lang="en-US" dirty="0"/>
              <a:t>normal if GT 5 – 10 mm below superior aspect of prosthetic head</a:t>
            </a:r>
          </a:p>
          <a:p>
            <a:pPr lvl="1"/>
            <a:r>
              <a:rPr lang="en-US" b="1" dirty="0"/>
              <a:t>FINAL</a:t>
            </a:r>
            <a:r>
              <a:rPr lang="en-US" dirty="0"/>
              <a:t>: normal if GT visible in neutral or external rotation on last AP radiograph</a:t>
            </a:r>
          </a:p>
          <a:p>
            <a:pPr lvl="2"/>
            <a:r>
              <a:rPr lang="en-US" sz="2400" dirty="0"/>
              <a:t>Vertical: n = 20 (30%) – low in 9, high in 11</a:t>
            </a:r>
          </a:p>
          <a:p>
            <a:pPr lvl="2"/>
            <a:r>
              <a:rPr lang="en-US" sz="2400" dirty="0"/>
              <a:t>Horizontal: n = 19 (28%) </a:t>
            </a:r>
          </a:p>
          <a:p>
            <a:pPr lvl="2"/>
            <a:r>
              <a:rPr lang="en-US" sz="2400" b="1" dirty="0"/>
              <a:t>Total: n = 33 (50%)</a:t>
            </a:r>
          </a:p>
          <a:p>
            <a:pPr lvl="1"/>
            <a:endParaRPr lang="en-US" dirty="0"/>
          </a:p>
          <a:p>
            <a:pPr lvl="2"/>
            <a:endParaRPr lang="en-US" b="1" dirty="0"/>
          </a:p>
        </p:txBody>
      </p:sp>
      <p:sp>
        <p:nvSpPr>
          <p:cNvPr id="6" name="TextBox 5">
            <a:extLst>
              <a:ext uri="{FF2B5EF4-FFF2-40B4-BE49-F238E27FC236}">
                <a16:creationId xmlns:a16="http://schemas.microsoft.com/office/drawing/2014/main" id="{154603F9-05A4-9943-9B58-64156C9AB286}"/>
              </a:ext>
            </a:extLst>
          </p:cNvPr>
          <p:cNvSpPr txBox="1"/>
          <p:nvPr/>
        </p:nvSpPr>
        <p:spPr>
          <a:xfrm>
            <a:off x="7470216" y="6262042"/>
            <a:ext cx="4379494" cy="461665"/>
          </a:xfrm>
          <a:prstGeom prst="rect">
            <a:avLst/>
          </a:prstGeom>
          <a:noFill/>
        </p:spPr>
        <p:txBody>
          <a:bodyPr wrap="square" rtlCol="0">
            <a:spAutoFit/>
          </a:bodyPr>
          <a:lstStyle/>
          <a:p>
            <a:pPr algn="r"/>
            <a:r>
              <a:rPr lang="en-US" sz="2400" dirty="0">
                <a:solidFill>
                  <a:schemeClr val="tx1">
                    <a:lumMod val="50000"/>
                    <a:lumOff val="50000"/>
                  </a:schemeClr>
                </a:solidFill>
              </a:rPr>
              <a:t>Final tuberosity malposition</a:t>
            </a:r>
          </a:p>
        </p:txBody>
      </p:sp>
      <p:pic>
        <p:nvPicPr>
          <p:cNvPr id="4" name="Picture 3">
            <a:extLst>
              <a:ext uri="{FF2B5EF4-FFF2-40B4-BE49-F238E27FC236}">
                <a16:creationId xmlns:a16="http://schemas.microsoft.com/office/drawing/2014/main" id="{FB2A809B-63FB-B44E-814F-95B3FBE55A35}"/>
              </a:ext>
            </a:extLst>
          </p:cNvPr>
          <p:cNvPicPr>
            <a:picLocks noChangeAspect="1"/>
          </p:cNvPicPr>
          <p:nvPr/>
        </p:nvPicPr>
        <p:blipFill>
          <a:blip r:embed="rId3"/>
          <a:stretch>
            <a:fillRect/>
          </a:stretch>
        </p:blipFill>
        <p:spPr>
          <a:xfrm>
            <a:off x="8900748" y="1771561"/>
            <a:ext cx="2948962" cy="4457733"/>
          </a:xfrm>
          <a:prstGeom prst="rect">
            <a:avLst/>
          </a:prstGeom>
        </p:spPr>
      </p:pic>
    </p:spTree>
    <p:extLst>
      <p:ext uri="{BB962C8B-B14F-4D97-AF65-F5344CB8AC3E}">
        <p14:creationId xmlns:p14="http://schemas.microsoft.com/office/powerpoint/2010/main" val="3732556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5613</TotalTime>
  <Words>5338</Words>
  <Application>Microsoft Macintosh PowerPoint</Application>
  <PresentationFormat>Widescreen</PresentationFormat>
  <Paragraphs>461</Paragraphs>
  <Slides>60</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Arial Black</vt:lpstr>
      <vt:lpstr>Calibri</vt:lpstr>
      <vt:lpstr>Office Theme</vt:lpstr>
      <vt:lpstr>Citation Classics</vt:lpstr>
      <vt:lpstr>The Articles</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Tuberosity malposition and migration: Reasons for poor outcomes after hemiarthroplasty for displaced fractures of the proximal humerus Prospective, Multicenter Observational Study, JSES, 2002, Boileau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Predictors of humeral head ischemia after intracapsular fracture of the proximal humerus Prospective Observational Study, JSES, 2004, Hertel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The Importance of Medial Support in Locked Plating of Proximal Humerus Fractures Prospective Observational Study, JOT, 2007, Gardner et al.</vt:lpstr>
      <vt:lpstr>Reverse shoulder arthroplasty for the treatment of three- and four-part fractures of the proximal humerus in the elderly Prospective Observational Study, JBJS, 2007, Bufquin et al.</vt:lpstr>
      <vt:lpstr>Reverse shoulder arthroplasty for the treatment of three- and four-part fractures of the proximal humerus in the elderly Prospective Observational Study, JBJS, 2007, Bufquin et al.</vt:lpstr>
      <vt:lpstr>Reverse shoulder arthroplasty for the treatment of three- and four-part fractures of the proximal humerus in the elderly Prospective Observational Study, JBJS, 2007, Bufquin et al.</vt:lpstr>
      <vt:lpstr>Reverse shoulder arthroplasty for the treatment of three- and four-part fractures of the proximal humerus in the elderly Prospective Observational Study, JBJS, 2007, Bufquin et al.</vt:lpstr>
      <vt:lpstr>Reverse shoulder arthroplasty for the treatment of three- and four-part fractures of the proximal humerus in the elderly Prospective Observational Study, JBJS, 2007, Bufquin et al.</vt:lpstr>
      <vt:lpstr>Reverse shoulder arthroplasty for the treatment of three- and four-part fractures of the proximal humerus in the elderly Prospective Observational Study, JBJS, 2007, Bufquin et al.</vt:lpstr>
      <vt:lpstr>Reverse shoulder arthroplasty for the treatment of three- and four-part fractures of the proximal humerus in the elderly Prospective Observational Study, JBJS, 2007, Bufquin et al.</vt:lpstr>
      <vt:lpstr>Reverse shoulder arthroplasty for the treatment of three- and four-part fractures of the proximal humerus in the elderly Prospective Observational Study, JBJS, 2007, Bufquin et al.</vt:lpstr>
      <vt:lpstr>Reverse shoulder arthroplasty for the treatment of three- and four-part fractures of the proximal humerus in the elderly Prospective Observational Study, JBJS, 2007, Bufquin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lpstr>Open Reduction and Internal Fixation of Proximal Humeral Fractures with Use of the Locking Proximal Humerus Plate Prospective, Multicenter Observational Study, JBJS, 2009, Südkamp et 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Iii, Wendell W</dc:creator>
  <cp:lastModifiedBy>Sandler, Alexis</cp:lastModifiedBy>
  <cp:revision>298</cp:revision>
  <dcterms:created xsi:type="dcterms:W3CDTF">2021-12-13T01:07:35Z</dcterms:created>
  <dcterms:modified xsi:type="dcterms:W3CDTF">2022-03-05T15:00:01Z</dcterms:modified>
</cp:coreProperties>
</file>