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5"/>
  </p:notesMasterIdLst>
  <p:sldIdLst>
    <p:sldId id="277" r:id="rId2"/>
    <p:sldId id="278" r:id="rId3"/>
    <p:sldId id="279" r:id="rId4"/>
    <p:sldId id="280" r:id="rId5"/>
    <p:sldId id="281" r:id="rId6"/>
    <p:sldId id="262" r:id="rId7"/>
    <p:sldId id="282" r:id="rId8"/>
    <p:sldId id="283" r:id="rId9"/>
    <p:sldId id="256" r:id="rId10"/>
    <p:sldId id="257" r:id="rId11"/>
    <p:sldId id="258" r:id="rId12"/>
    <p:sldId id="259" r:id="rId13"/>
    <p:sldId id="260" r:id="rId14"/>
    <p:sldId id="261" r:id="rId15"/>
    <p:sldId id="263" r:id="rId16"/>
    <p:sldId id="264" r:id="rId17"/>
    <p:sldId id="265" r:id="rId18"/>
    <p:sldId id="266" r:id="rId19"/>
    <p:sldId id="267" r:id="rId20"/>
    <p:sldId id="268" r:id="rId21"/>
    <p:sldId id="270" r:id="rId22"/>
    <p:sldId id="271" r:id="rId23"/>
    <p:sldId id="272" r:id="rId24"/>
    <p:sldId id="273" r:id="rId25"/>
    <p:sldId id="274" r:id="rId26"/>
    <p:sldId id="284" r:id="rId27"/>
    <p:sldId id="286" r:id="rId28"/>
    <p:sldId id="287" r:id="rId29"/>
    <p:sldId id="288" r:id="rId30"/>
    <p:sldId id="289" r:id="rId31"/>
    <p:sldId id="290" r:id="rId32"/>
    <p:sldId id="291" r:id="rId33"/>
    <p:sldId id="292" r:id="rId34"/>
  </p:sldIdLst>
  <p:sldSz cx="12192000" cy="6858000"/>
  <p:notesSz cx="6858000" cy="9144000"/>
  <p:embeddedFontLst>
    <p:embeddedFont>
      <p:font typeface="Arial Black" panose="020B0604020202020204" pitchFamily="34" charset="0"/>
      <p:regular r:id="rId36"/>
      <p:bold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Verdana" panose="020B0604030504040204" pitchFamily="3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6" roundtripDataSignature="AMtx7miK4KFw/iWpcfNEkaXNdRwmQ2XR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customschemas.google.com/relationships/presentationmetadata" Target="metadata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ACL – anterior cruciate ligament RCT – randomized controlled trials; &gt;200K ACL recons performed yearly in US with estimated cost of $3 billion annually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C0EF9-B76C-2045-BC02-35003C59FAA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4954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TAS – </a:t>
            </a:r>
            <a:r>
              <a:rPr lang="en-US" dirty="0" err="1"/>
              <a:t>Tegner</a:t>
            </a:r>
            <a:r>
              <a:rPr lang="en-US" dirty="0"/>
              <a:t> activity scale (1-10 scale determining level of participation in athletic activities, 5 = recreational sport and 9 = competitive sports on nonprofessional scale)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C0EF9-B76C-2045-BC02-35003C59FAA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6797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Both tendon choices have resulted in similar outcomes in randomized trials</a:t>
            </a:r>
          </a:p>
          <a:p>
            <a:r>
              <a:rPr lang="en-US" dirty="0"/>
              <a:t>KOOS: Knee injury and osteoarthritis outcome score (0 to 100 (best))</a:t>
            </a:r>
          </a:p>
          <a:p>
            <a:r>
              <a:rPr lang="en-US" dirty="0"/>
              <a:t>SF-36: medical outcomes study 36 item short-form health survey (0 to 100 (best))</a:t>
            </a:r>
          </a:p>
          <a:p>
            <a:r>
              <a:rPr lang="en-US" dirty="0"/>
              <a:t>TAS: activity scale</a:t>
            </a:r>
          </a:p>
          <a:p>
            <a:endParaRPr lang="en-US" dirty="0"/>
          </a:p>
          <a:p>
            <a:r>
              <a:rPr lang="en-US" dirty="0"/>
              <a:t>2y outcomes: (</a:t>
            </a:r>
          </a:p>
          <a:p>
            <a:r>
              <a:rPr lang="en-US" dirty="0"/>
              <a:t>(KOOS4 score per visit × time to follow-up [in days]) from baseline to 2 years, and the percentage of subjects with a KOOS quality-of-life score below 44 (a prespecified cutoff value consistent with a report of more than moderately decreased knee-related quality of life) between 6 months and 2 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C0EF9-B76C-2045-BC02-35003C59FAA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610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0af9ecb9f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0af9ecb9fc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Can we use stock images? Or is it better to take this out to avoid copyright issues? </a:t>
            </a:r>
            <a:endParaRPr/>
          </a:p>
        </p:txBody>
      </p:sp>
      <p:sp>
        <p:nvSpPr>
          <p:cNvPr id="100" name="Google Shape;100;g10af9ecb9fc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0af9ecb9f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0af9ecb9fc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g10af9ecb9fc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0af9ecb9fc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0af9ecb9fc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10af9ecb9fc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0af9ecb9fc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0af9ecb9fc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10af9ecb9fc_0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failures after ACL reconstruction occur because single-bundle ACL reconstruction is insufficient to control combined internal and valgus torques applied to the knee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C0EF9-B76C-2045-BC02-35003C59FAA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522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 outcomes- KT 1000 and Pivot shift. </a:t>
            </a:r>
            <a:r>
              <a:rPr lang="en-US" dirty="0" err="1"/>
              <a:t>Clinicaly</a:t>
            </a:r>
            <a:r>
              <a:rPr lang="en-US" dirty="0"/>
              <a:t> significant KT 1000. not pivot shift</a:t>
            </a:r>
          </a:p>
          <a:p>
            <a:r>
              <a:rPr lang="en-US" dirty="0"/>
              <a:t>Similar results with the secondary analysis- 1000 arthrometer side-to-side difference (between the operated knee and the normal knee, in millimeters) is 0.6 mm closer to normal in the patients treated with double-bundle ACL reconstruction than in those treated with </a:t>
            </a:r>
            <a:r>
              <a:rPr lang="en-US" dirty="0" err="1"/>
              <a:t>singlebundle</a:t>
            </a:r>
            <a:r>
              <a:rPr lang="en-US" dirty="0"/>
              <a:t> ACL reconstruction. Statistically significant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C0EF9-B76C-2045-BC02-35003C59FAA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46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reporting bias due to the heterogeneity of outcome measures reported in the studies included</a:t>
            </a:r>
          </a:p>
          <a:p>
            <a:endParaRPr lang="en-US" dirty="0"/>
          </a:p>
          <a:p>
            <a:r>
              <a:rPr lang="en-US" dirty="0"/>
              <a:t>Consolidated Standards of Reporting Trials (CONSORT) and attempt to adhere to these criteria.7,8 This will result in improved methodologic quality of studies comparing single-bundle versus double-bundle ACL reconstruction in the future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C0EF9-B76C-2045-BC02-35003C59FAA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69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 Black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 Black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 amt="9000"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2636BBD-1085-A147-A914-FA8D353841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500" dirty="0"/>
              <a:t>Prospective Randomized Clinical Evaluation of Conventional Single-Bundle, Anatomic Single-Bundle, and Anatomic Double-Bundle Anterior Cruciate Ligament Reconstruction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BEB31F8-AABE-1240-96AD-C99BA77E09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Mohsen Hussein, Carola F. van Eck, Andrej </a:t>
            </a:r>
            <a:r>
              <a:rPr lang="en-US" dirty="0" err="1"/>
              <a:t>Cretnik</a:t>
            </a:r>
            <a:r>
              <a:rPr lang="en-US" dirty="0"/>
              <a:t>, </a:t>
            </a:r>
          </a:p>
          <a:p>
            <a:r>
              <a:rPr lang="en-US" dirty="0" err="1"/>
              <a:t>Dejan</a:t>
            </a:r>
            <a:r>
              <a:rPr lang="en-US" dirty="0"/>
              <a:t> </a:t>
            </a:r>
            <a:r>
              <a:rPr lang="en-US" dirty="0" err="1"/>
              <a:t>Dinevski</a:t>
            </a:r>
            <a:r>
              <a:rPr lang="en-US" dirty="0"/>
              <a:t>, Freddie H. Fu</a:t>
            </a:r>
          </a:p>
          <a:p>
            <a:endParaRPr lang="en-US" dirty="0"/>
          </a:p>
          <a:p>
            <a:r>
              <a:rPr lang="en-US" dirty="0"/>
              <a:t>Presentation by: Ehab Nazzal, MD</a:t>
            </a:r>
          </a:p>
        </p:txBody>
      </p:sp>
    </p:spTree>
    <p:extLst>
      <p:ext uri="{BB962C8B-B14F-4D97-AF65-F5344CB8AC3E}">
        <p14:creationId xmlns:p14="http://schemas.microsoft.com/office/powerpoint/2010/main" val="530136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en-US"/>
              <a:t>Background</a:t>
            </a:r>
            <a:endParaRPr/>
          </a:p>
        </p:txBody>
      </p:sp>
      <p:sp>
        <p:nvSpPr>
          <p:cNvPr id="96" name="Google Shape;96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Following anterior cruciate ligament (ACL) reconstruction injury to the ipsilateral or contralateral ACL is a disastrous but known outcome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Graft failure rates range from 3%-25%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Despite this high occurrence rate; risk factors for graft failure and contralateral ACL rupture are not clear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0af9ecb9fc_0_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Purpose</a:t>
            </a:r>
            <a:endParaRPr/>
          </a:p>
        </p:txBody>
      </p:sp>
      <p:sp>
        <p:nvSpPr>
          <p:cNvPr id="103" name="Google Shape;103;g10af9ecb9fc_0_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1221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Meta-analysis to assess risk factors of age and activity level after ACL reconstruction (ACLR) in secondary ACL injury.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b="1"/>
              <a:t>Hypothesis</a:t>
            </a:r>
            <a:r>
              <a:rPr lang="en-US"/>
              <a:t>: Young age and return to sport would increase secondary ACL injury risk </a:t>
            </a:r>
            <a:endParaRPr/>
          </a:p>
        </p:txBody>
      </p:sp>
      <p:pic>
        <p:nvPicPr>
          <p:cNvPr id="104" name="Google Shape;104;g10af9ecb9fc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02725" y="1690825"/>
            <a:ext cx="3035465" cy="379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0af9ecb9fc_0_7"/>
          <p:cNvSpPr txBox="1">
            <a:spLocks noGrp="1"/>
          </p:cNvSpPr>
          <p:nvPr>
            <p:ph type="title"/>
          </p:nvPr>
        </p:nvSpPr>
        <p:spPr>
          <a:xfrm>
            <a:off x="469700" y="32417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Methods</a:t>
            </a:r>
            <a:endParaRPr/>
          </a:p>
        </p:txBody>
      </p:sp>
      <p:sp>
        <p:nvSpPr>
          <p:cNvPr id="111" name="Google Shape;111;g10af9ecb9fc_0_7"/>
          <p:cNvSpPr txBox="1">
            <a:spLocks noGrp="1"/>
          </p:cNvSpPr>
          <p:nvPr>
            <p:ph type="body" idx="1"/>
          </p:nvPr>
        </p:nvSpPr>
        <p:spPr>
          <a:xfrm>
            <a:off x="305950" y="1649875"/>
            <a:ext cx="57333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461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-US" sz="1850"/>
              <a:t>Searched PubMed and EBSCO host (CINAHL, Medline, SPORTDiscus) </a:t>
            </a:r>
            <a:endParaRPr sz="1850"/>
          </a:p>
          <a:p>
            <a:pPr marL="5461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-US" sz="1850"/>
              <a:t>Terms- ACL, anterior cruciate ligament, acl reconstruction return to sport, acl reconstruction outcomes, acl risk factors, revision acl risk factors, contralateral acl risk factors, and age acl risk factors ​</a:t>
            </a:r>
            <a:endParaRPr sz="1850"/>
          </a:p>
          <a:p>
            <a:pPr marL="546100" lvl="0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Font typeface="Verdana"/>
              <a:buChar char="●"/>
            </a:pPr>
            <a:r>
              <a:rPr lang="en-US" sz="1850"/>
              <a:t>Level of evidence ranged from 2-4</a:t>
            </a:r>
            <a:endParaRPr sz="1850"/>
          </a:p>
          <a:p>
            <a:pPr marL="5461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-US" sz="1850"/>
              <a:t>Included study, including level of evidence, number of patients, patient demographics, outcome measure of surgery or injury, and reinjury rate for ipsilateral side, contralateral side, and total. ​</a:t>
            </a:r>
            <a:endParaRPr sz="185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2" name="Google Shape;112;g10af9ecb9fc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1500" y="689625"/>
            <a:ext cx="5544725" cy="5271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0af9ecb9fc_0_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Results</a:t>
            </a:r>
            <a:endParaRPr/>
          </a:p>
        </p:txBody>
      </p:sp>
      <p:sp>
        <p:nvSpPr>
          <p:cNvPr id="119" name="Google Shape;119;g10af9ecb9fc_0_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0813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Total second ACL reinjury rate was 15%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Ipsilateral reinjury rate of 7% and a contralateral injury rate of 8%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Patients &lt;25 years old had a secondary ACL injury rate of 21% (ipsilateral + contralateral)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Secondary ACL injury rate for athletes returning to a sport was 20%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Secondary ACL injury rate for athletes younger than 25 years old who return to sport was 23%</a:t>
            </a:r>
            <a:endParaRPr/>
          </a:p>
        </p:txBody>
      </p:sp>
      <p:pic>
        <p:nvPicPr>
          <p:cNvPr id="120" name="Google Shape;120;g10af9ecb9fc_0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0475" y="1690825"/>
            <a:ext cx="4967700" cy="4039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0af9ecb9fc_0_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Conclusion </a:t>
            </a:r>
            <a:endParaRPr/>
          </a:p>
        </p:txBody>
      </p:sp>
      <p:sp>
        <p:nvSpPr>
          <p:cNvPr id="127" name="Google Shape;127;g10af9ecb9fc_0_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Younger age (&lt;25) and returning to sport are associated with a high risk of secondary ACL injury. 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Data shows nearly 1 in 4 young athletes returning to play will have a secondary ACL injury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Limitations: inadequate reporting of secondary ACL injuries, lack of standardized information about patients follow-up, rehab status, graft size/type, and surgical technique.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Future: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Still significant risk of reinjury following rehab protocols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Further investigation is needed to evaluate rehab therapy protocol guidelines 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5D881D5-33EC-CC4F-8F6C-AD31E33045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48780"/>
            <a:ext cx="9144000" cy="1655762"/>
          </a:xfrm>
        </p:spPr>
        <p:txBody>
          <a:bodyPr/>
          <a:lstStyle/>
          <a:p>
            <a:r>
              <a:rPr lang="en-US" b="1" dirty="0"/>
              <a:t>Presented by </a:t>
            </a:r>
          </a:p>
          <a:p>
            <a:r>
              <a:rPr lang="en-US" b="1" dirty="0"/>
              <a:t>Wendell Cole, MD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07580D-C4A2-4DCE-AFFD-E4AB7D941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114" y="772885"/>
            <a:ext cx="8360229" cy="310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44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0D11F-27FD-7F49-9B3A-C65E9CAD6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41E268-42B3-4CC4-8276-0C4530E087B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2 Bundles of ACL- AM + PL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09CDE2-0C39-432E-913B-CE3AB5D6257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Hypothesis- failure after single bundle due to minimal IR + valgus control</a:t>
            </a:r>
          </a:p>
        </p:txBody>
      </p:sp>
      <p:pic>
        <p:nvPicPr>
          <p:cNvPr id="1026" name="Picture 2" descr="ACL Reconstruction Graft Configuration | Glenview Illinois">
            <a:extLst>
              <a:ext uri="{FF2B5EF4-FFF2-40B4-BE49-F238E27FC236}">
                <a16:creationId xmlns:a16="http://schemas.microsoft.com/office/drawing/2014/main" id="{AF8319AC-1964-49BB-A852-56CCE618B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65095"/>
            <a:ext cx="238125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ouble-Bundle versus Single-Bundle ACL reconstruction: Effects on">
            <a:extLst>
              <a:ext uri="{FF2B5EF4-FFF2-40B4-BE49-F238E27FC236}">
                <a16:creationId xmlns:a16="http://schemas.microsoft.com/office/drawing/2014/main" id="{F389CE82-C992-4B25-A8A2-65B415453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662" y="3322942"/>
            <a:ext cx="6161903" cy="268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129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B6070-D375-40EF-ADFD-0B376E6A8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A66FA3-C6FB-4980-9C85-1FD515522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Meta analysis to compare single v double bundle ACLR outcomes</a:t>
            </a:r>
          </a:p>
        </p:txBody>
      </p:sp>
      <p:pic>
        <p:nvPicPr>
          <p:cNvPr id="2050" name="Picture 2" descr="Basic data analysis techniques every data analyst should know, using  Python. | by Erfan Nariman | Towards Data Science">
            <a:extLst>
              <a:ext uri="{FF2B5EF4-FFF2-40B4-BE49-F238E27FC236}">
                <a16:creationId xmlns:a16="http://schemas.microsoft.com/office/drawing/2014/main" id="{B07FAE40-7779-4C50-B75B-09D671DBB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940" y="2823108"/>
            <a:ext cx="5859780" cy="324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072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C291D-09B9-49ED-853E-2AB69DEB8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AA887-6C28-412F-8AD8-C763D0B4C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Primarily analyzed outcomes from Level 1 RCT</a:t>
            </a:r>
          </a:p>
          <a:p>
            <a:r>
              <a:rPr lang="en-US" dirty="0"/>
              <a:t>Secondarily analyzed outcomes of Level 1-3 studies</a:t>
            </a:r>
          </a:p>
          <a:p>
            <a:r>
              <a:rPr lang="en-US" dirty="0"/>
              <a:t>Searched MEDLINE and EMBASE databases + hand searched journals</a:t>
            </a:r>
          </a:p>
          <a:p>
            <a:r>
              <a:rPr lang="en-US" dirty="0"/>
              <a:t>Terms- ACL, anterior cruciate ligament, and double bundle. </a:t>
            </a:r>
          </a:p>
          <a:p>
            <a:r>
              <a:rPr lang="en-US" dirty="0"/>
              <a:t>Included study, including level of evidence, number of patients, patient demographics, type of surgical intervention, time of follow-up, and preoperative and postoperative evaluation results</a:t>
            </a:r>
          </a:p>
          <a:p>
            <a:r>
              <a:rPr lang="en-US" dirty="0"/>
              <a:t>Excluded Level IV &amp; V</a:t>
            </a:r>
          </a:p>
        </p:txBody>
      </p:sp>
    </p:spTree>
    <p:extLst>
      <p:ext uri="{BB962C8B-B14F-4D97-AF65-F5344CB8AC3E}">
        <p14:creationId xmlns:p14="http://schemas.microsoft.com/office/powerpoint/2010/main" val="37597583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79E3B-B5C0-459B-97E9-5BC05F7E3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BDAFA-8A48-4D1E-A06E-A6C4C682A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9 studies included, 4 RCTs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F3E707-DA83-496E-BA16-29DBBB7BF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765" y="2293365"/>
            <a:ext cx="4434355" cy="45646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BB5AC0-2121-4268-9ADA-90364FB84D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6556" y="2122805"/>
            <a:ext cx="4697244" cy="454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263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EAB574E-8D1C-0D4D-B005-370251FF7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605E589-A0CD-E54E-960E-D5519A422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742" y="1455235"/>
            <a:ext cx="5976034" cy="503764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Conventional (transtibial) ACL reconstruction restores anterior tibial translation but insufficient restoration of rotatory stability</a:t>
            </a:r>
          </a:p>
          <a:p>
            <a:r>
              <a:rPr lang="en-US" dirty="0"/>
              <a:t>Previous biomechanical studies showed Anatomic DB ACLR restores knee stability closer to normal than conventional SB ACLR</a:t>
            </a:r>
          </a:p>
          <a:p>
            <a:r>
              <a:rPr lang="en-US" dirty="0"/>
              <a:t>Conflicting literature based on lack of specifying whether transtibial or anatomic technique was used</a:t>
            </a:r>
          </a:p>
          <a:p>
            <a:r>
              <a:rPr lang="en-US" dirty="0"/>
              <a:t>Failure to identify these techniques in studies may introduce confounding results based on tunnel mismatch, which results in:</a:t>
            </a:r>
          </a:p>
          <a:p>
            <a:pPr lvl="1"/>
            <a:r>
              <a:rPr lang="en-US" dirty="0"/>
              <a:t>Abnormal knee kinematics</a:t>
            </a:r>
          </a:p>
          <a:p>
            <a:pPr lvl="1"/>
            <a:r>
              <a:rPr lang="en-US" dirty="0"/>
              <a:t>Limiting ROM</a:t>
            </a:r>
          </a:p>
          <a:p>
            <a:pPr lvl="1"/>
            <a:r>
              <a:rPr lang="en-US" dirty="0"/>
              <a:t>Increased graft tension</a:t>
            </a:r>
          </a:p>
          <a:p>
            <a:pPr lvl="1"/>
            <a:r>
              <a:rPr lang="en-US" dirty="0"/>
              <a:t>Impaired healing of graft-bone interface</a:t>
            </a:r>
          </a:p>
          <a:p>
            <a:pPr lvl="1"/>
            <a:r>
              <a:rPr lang="en-US" dirty="0"/>
              <a:t>Graft Failure</a:t>
            </a:r>
          </a:p>
        </p:txBody>
      </p:sp>
      <p:pic>
        <p:nvPicPr>
          <p:cNvPr id="8" name="Picture 7" descr="A picture containing clothing, indoor&#10;&#10;Description automatically generated">
            <a:extLst>
              <a:ext uri="{FF2B5EF4-FFF2-40B4-BE49-F238E27FC236}">
                <a16:creationId xmlns:a16="http://schemas.microsoft.com/office/drawing/2014/main" id="{A2F5BA53-AFCA-BF4B-9E2B-E792710FA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7859" y="1455234"/>
            <a:ext cx="4895886" cy="36311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34BFDBD-0F13-6E4F-93C7-122770E46B9A}"/>
              </a:ext>
            </a:extLst>
          </p:cNvPr>
          <p:cNvSpPr txBox="1"/>
          <p:nvPr/>
        </p:nvSpPr>
        <p:spPr>
          <a:xfrm>
            <a:off x="7458075" y="5086349"/>
            <a:ext cx="4625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SB v DB ACLR -- Figure from: Aga et al. </a:t>
            </a:r>
            <a:r>
              <a:rPr lang="en-US" sz="1400" i="1" dirty="0"/>
              <a:t>KSSTA</a:t>
            </a:r>
            <a:r>
              <a:rPr lang="en-US" sz="1400" dirty="0"/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680215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DEF2E-F1E1-4610-882A-EA388CACC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14764-9EFD-4701-BAA5-F7AC99C16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 clinically significant difference (though KT-1000 statistically significant)</a:t>
            </a:r>
          </a:p>
          <a:p>
            <a:r>
              <a:rPr lang="en-US" dirty="0"/>
              <a:t>No </a:t>
            </a:r>
            <a:r>
              <a:rPr lang="en-US" dirty="0" err="1"/>
              <a:t>statistaclly</a:t>
            </a:r>
            <a:r>
              <a:rPr lang="en-US" dirty="0"/>
              <a:t> significant difference in regards to PS test in SB v DB</a:t>
            </a:r>
          </a:p>
          <a:p>
            <a:r>
              <a:rPr lang="en-US" dirty="0"/>
              <a:t>Limitations: Reporting &amp; performance bias</a:t>
            </a:r>
          </a:p>
          <a:p>
            <a:r>
              <a:rPr lang="en-US" dirty="0"/>
              <a:t>Future: </a:t>
            </a:r>
          </a:p>
          <a:p>
            <a:pPr lvl="1"/>
            <a:r>
              <a:rPr lang="en-US" dirty="0"/>
              <a:t>Adhere to CONSORT</a:t>
            </a:r>
          </a:p>
          <a:p>
            <a:pPr lvl="1"/>
            <a:r>
              <a:rPr lang="en-US" dirty="0"/>
              <a:t>Use standardized outcome measures</a:t>
            </a:r>
          </a:p>
          <a:p>
            <a:pPr lvl="1"/>
            <a:r>
              <a:rPr lang="en-US" dirty="0"/>
              <a:t>Agreement on standardized outcomes</a:t>
            </a:r>
          </a:p>
          <a:p>
            <a:pPr lvl="2"/>
            <a:r>
              <a:rPr lang="en-US" dirty="0"/>
              <a:t>&gt;better quality studies</a:t>
            </a:r>
          </a:p>
        </p:txBody>
      </p:sp>
      <p:pic>
        <p:nvPicPr>
          <p:cNvPr id="3074" name="Picture 2" descr="12,720 Conclusion Photos - Free &amp;amp; Royalty-Free Stock Photos from Dreamstime">
            <a:extLst>
              <a:ext uri="{FF2B5EF4-FFF2-40B4-BE49-F238E27FC236}">
                <a16:creationId xmlns:a16="http://schemas.microsoft.com/office/drawing/2014/main" id="{D2D1B3A3-FE18-4839-90F1-23C3490D8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780" y="3760394"/>
            <a:ext cx="3627120" cy="241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9602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8AAEC-74D6-1540-99C7-FFC36C7A8D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 10-Year Comparison of Anterior Cruciate Ligament Reconstructions with Hamstring Tendon and Patellar Tendon Autograft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D881D5-33EC-CC4F-8F6C-AD31E33045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800" b="1" dirty="0"/>
              <a:t>A Controlled Prospective Trial</a:t>
            </a:r>
          </a:p>
          <a:p>
            <a:r>
              <a:rPr lang="en-US" i="1" dirty="0"/>
              <a:t>Leo A. </a:t>
            </a:r>
            <a:r>
              <a:rPr lang="en-US" i="1" dirty="0" err="1"/>
              <a:t>Pinczewski</a:t>
            </a:r>
            <a:r>
              <a:rPr lang="en-US" i="1" dirty="0"/>
              <a:t>, FRACS, Jeffry Lyman, MD, Lucy J. Salmon, PhD, </a:t>
            </a:r>
            <a:r>
              <a:rPr lang="en-US" i="1" dirty="0" err="1"/>
              <a:t>Vivianne</a:t>
            </a:r>
            <a:r>
              <a:rPr lang="en-US" i="1" dirty="0"/>
              <a:t> J. Russell, BSc (Biomed), Justin Roe, FRACS, and James </a:t>
            </a:r>
            <a:r>
              <a:rPr lang="en-US" i="1" dirty="0" err="1"/>
              <a:t>Linklaster</a:t>
            </a:r>
            <a:r>
              <a:rPr lang="en-US" i="1" dirty="0"/>
              <a:t>, FRANZCR</a:t>
            </a:r>
          </a:p>
          <a:p>
            <a:r>
              <a:rPr lang="en-US" i="1" dirty="0"/>
              <a:t>From North Sydney </a:t>
            </a:r>
            <a:r>
              <a:rPr lang="en-US" i="1" dirty="0" err="1"/>
              <a:t>Orthopaedic</a:t>
            </a:r>
            <a:r>
              <a:rPr lang="en-US" i="1" dirty="0"/>
              <a:t> and Sports Medicine Centre, Sydney, Australia, and Castlereagh Imaging, Sydney Australia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AE5C39-5806-DF4E-92FD-B4CBB74F28CB}"/>
              </a:ext>
            </a:extLst>
          </p:cNvPr>
          <p:cNvSpPr txBox="1"/>
          <p:nvPr/>
        </p:nvSpPr>
        <p:spPr>
          <a:xfrm>
            <a:off x="2807524" y="5735637"/>
            <a:ext cx="6761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Presented by: Tucker Peabody, DO</a:t>
            </a:r>
          </a:p>
        </p:txBody>
      </p:sp>
    </p:spTree>
    <p:extLst>
      <p:ext uri="{BB962C8B-B14F-4D97-AF65-F5344CB8AC3E}">
        <p14:creationId xmlns:p14="http://schemas.microsoft.com/office/powerpoint/2010/main" val="2824902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0D11F-27FD-7F49-9B3A-C65E9CAD6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A2FB3-8977-1146-84B2-E5D29EA28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Bone Patellar Tendon Bone Autograft</a:t>
            </a:r>
          </a:p>
          <a:p>
            <a:pPr lvl="1"/>
            <a:r>
              <a:rPr lang="en-US"/>
              <a:t>Considered “gold standard”</a:t>
            </a:r>
          </a:p>
          <a:p>
            <a:pPr lvl="1"/>
            <a:r>
              <a:rPr lang="en-US"/>
              <a:t>Utilization of bone plugs to incorporate faster incorporation of graft</a:t>
            </a:r>
          </a:p>
          <a:p>
            <a:pPr lvl="1"/>
            <a:r>
              <a:rPr lang="en-US"/>
              <a:t>Increased risk of anterior knee pain and patella fracture</a:t>
            </a:r>
          </a:p>
          <a:p>
            <a:r>
              <a:rPr lang="en-US"/>
              <a:t>Hamstring Autograft</a:t>
            </a:r>
          </a:p>
          <a:p>
            <a:pPr lvl="1"/>
            <a:r>
              <a:rPr lang="en-US"/>
              <a:t>Typically semitendinosus and gracilis autograft</a:t>
            </a:r>
          </a:p>
          <a:p>
            <a:pPr lvl="1"/>
            <a:r>
              <a:rPr lang="en-US"/>
              <a:t>Higher load to failure compared to patellar tendon</a:t>
            </a:r>
          </a:p>
          <a:p>
            <a:pPr lvl="1"/>
            <a:r>
              <a:rPr lang="en-US"/>
              <a:t>Smaller incision and less anterior knee pain</a:t>
            </a:r>
          </a:p>
          <a:p>
            <a:pPr lvl="1"/>
            <a:r>
              <a:rPr lang="en-US"/>
              <a:t>Hamstring weakness</a:t>
            </a:r>
            <a:endParaRPr lang="en-US" dirty="0"/>
          </a:p>
        </p:txBody>
      </p:sp>
      <p:pic>
        <p:nvPicPr>
          <p:cNvPr id="1026" name="Picture 2" descr="GRAFT SELECTION IN ANTERIOR CRUCIATE LIGAMENT RECONSTRUCTION">
            <a:extLst>
              <a:ext uri="{FF2B5EF4-FFF2-40B4-BE49-F238E27FC236}">
                <a16:creationId xmlns:a16="http://schemas.microsoft.com/office/drawing/2014/main" id="{E20ED525-7026-4E42-874A-B8C349AEC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550" y="0"/>
            <a:ext cx="3289300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amstring Graft Preparation Techniques for Anterior Cruciate Ligament  Reconstruction - Arthroscopy Techniques">
            <a:extLst>
              <a:ext uri="{FF2B5EF4-FFF2-40B4-BE49-F238E27FC236}">
                <a16:creationId xmlns:a16="http://schemas.microsoft.com/office/drawing/2014/main" id="{1D53A66C-A5D1-6B4E-94F9-44A8496D8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02700" y="3277810"/>
            <a:ext cx="3289300" cy="358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626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B316F-0CB1-3943-8A50-DE4D7215E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43248-CC5F-6141-BC11-76EDFC662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Prospective cohort study to assess and compare the long term (10 year) outcomes for Hamstring Tendon and Patellar Tendon autograft ACL reconstruction </a:t>
            </a:r>
          </a:p>
        </p:txBody>
      </p:sp>
    </p:spTree>
    <p:extLst>
      <p:ext uri="{BB962C8B-B14F-4D97-AF65-F5344CB8AC3E}">
        <p14:creationId xmlns:p14="http://schemas.microsoft.com/office/powerpoint/2010/main" val="36486507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60C7B-7F09-654D-82FE-C177D97A2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D297D-941D-8049-823E-5B0ED81F3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180 ACL-deficient knees (90 HT and 90 BTB)</a:t>
            </a:r>
          </a:p>
          <a:p>
            <a:r>
              <a:rPr lang="en-US" dirty="0"/>
              <a:t>All surgeries performed by one surgeon </a:t>
            </a:r>
          </a:p>
          <a:p>
            <a:r>
              <a:rPr lang="en-US" dirty="0"/>
              <a:t>All procedures observed in prospective fashion for 10 years</a:t>
            </a:r>
          </a:p>
          <a:p>
            <a:pPr lvl="1"/>
            <a:r>
              <a:rPr lang="en-US" dirty="0"/>
              <a:t>Subjective, objective, and radiographic evaluation</a:t>
            </a:r>
          </a:p>
          <a:p>
            <a:pPr lvl="1"/>
            <a:r>
              <a:rPr lang="en-US" dirty="0"/>
              <a:t>2,5,7,10-year intervals</a:t>
            </a:r>
          </a:p>
          <a:p>
            <a:pPr lvl="1"/>
            <a:r>
              <a:rPr lang="en-US" dirty="0"/>
              <a:t>Subjective measurements included: IKDC, symptoms with activity, </a:t>
            </a:r>
            <a:r>
              <a:rPr lang="en-US" dirty="0" err="1"/>
              <a:t>Lysholm</a:t>
            </a:r>
            <a:r>
              <a:rPr lang="en-US" dirty="0"/>
              <a:t> Knee Score, activity level, harvest-site symptoms, kneeling pain</a:t>
            </a:r>
          </a:p>
          <a:p>
            <a:pPr lvl="1"/>
            <a:r>
              <a:rPr lang="en-US" dirty="0"/>
              <a:t>Objective measurements: Clinical ligament evaluation, ROM, single-leg hop, radiographic assessment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4025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DF23A-9DB3-0B46-B2EB-58AF053A5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2D3C6-44CC-2E47-BEB0-E3A34EF8B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Significantly higher incidence of radiographic evidence of osteoarthritic changes in PT reconstructed knees</a:t>
            </a:r>
          </a:p>
          <a:p>
            <a:r>
              <a:rPr lang="en-US" dirty="0"/>
              <a:t>Kneeling pain significantly increased in PT-reconstructed knees</a:t>
            </a:r>
          </a:p>
          <a:p>
            <a:r>
              <a:rPr lang="en-US" dirty="0"/>
              <a:t>Downward trend in IKDC (International Knee Documentation Committee) in the PT group compared to HT</a:t>
            </a:r>
          </a:p>
          <a:p>
            <a:r>
              <a:rPr lang="en-US" dirty="0"/>
              <a:t>69% HT group met “ideal outcome” compared to 47% PT group (P=.03)</a:t>
            </a:r>
          </a:p>
          <a:p>
            <a:pPr lvl="1"/>
            <a:r>
              <a:rPr lang="en-US" dirty="0"/>
              <a:t>Ideal= IKDC grade A or B and radiographic grade A</a:t>
            </a:r>
          </a:p>
        </p:txBody>
      </p:sp>
    </p:spTree>
    <p:extLst>
      <p:ext uri="{BB962C8B-B14F-4D97-AF65-F5344CB8AC3E}">
        <p14:creationId xmlns:p14="http://schemas.microsoft.com/office/powerpoint/2010/main" val="4082711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A13AD-9CA6-F345-9F32-D07E4DFD2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8A3864-CB3F-034E-90DB-737B7D54C3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Both HT and PT autograft ACL reconstructions have excellent 10-year outcomes subjectively and objectively</a:t>
            </a:r>
          </a:p>
          <a:p>
            <a:r>
              <a:rPr lang="en-US" dirty="0"/>
              <a:t>HT autograft showed more favorable outcomes compared to PT reconstruction  </a:t>
            </a:r>
          </a:p>
        </p:txBody>
      </p:sp>
    </p:spTree>
    <p:extLst>
      <p:ext uri="{BB962C8B-B14F-4D97-AF65-F5344CB8AC3E}">
        <p14:creationId xmlns:p14="http://schemas.microsoft.com/office/powerpoint/2010/main" val="36268466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5D881D5-33EC-CC4F-8F6C-AD31E33045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48780"/>
            <a:ext cx="9144000" cy="1655762"/>
          </a:xfrm>
        </p:spPr>
        <p:txBody>
          <a:bodyPr/>
          <a:lstStyle/>
          <a:p>
            <a:r>
              <a:rPr lang="en-US" b="1" dirty="0"/>
              <a:t>Presented by Tariq Said, BA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DA9414-A06A-4C59-9BE6-305E63752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70" y="191352"/>
            <a:ext cx="10927060" cy="323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0547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6A986-EF80-4BCB-BE1F-241788A30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552"/>
            <a:ext cx="10515600" cy="1325563"/>
          </a:xfrm>
        </p:spPr>
        <p:txBody>
          <a:bodyPr/>
          <a:lstStyle/>
          <a:p>
            <a:r>
              <a:rPr lang="en-US" b="1" dirty="0"/>
              <a:t>Background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525B98-7DAE-4DA7-98E7-F41997D7F0EA}"/>
              </a:ext>
            </a:extLst>
          </p:cNvPr>
          <p:cNvSpPr txBox="1">
            <a:spLocks/>
          </p:cNvSpPr>
          <p:nvPr/>
        </p:nvSpPr>
        <p:spPr>
          <a:xfrm>
            <a:off x="6096000" y="1825625"/>
            <a:ext cx="471236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Surgical reconstruction is commonly regarded as critical for good outcomes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However, there is a lack of high-quality RCT’s comparing ACL reconstruction with other treatments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9F10EEB-69F9-420B-B0C4-CF928D03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63189" cy="4351338"/>
          </a:xfrm>
        </p:spPr>
        <p:txBody>
          <a:bodyPr/>
          <a:lstStyle/>
          <a:p>
            <a:r>
              <a:rPr lang="en-US" dirty="0"/>
              <a:t>Acutely torn ACL’s are commonly treated surgically</a:t>
            </a:r>
          </a:p>
        </p:txBody>
      </p:sp>
      <p:pic>
        <p:nvPicPr>
          <p:cNvPr id="2050" name="Picture 2" descr="Anterior Cruciate Ligament (ACL) Repair Surgery Abroad – Low Cost ACL  Repair Surgery in Mex… | Acl reconstruction surgery, Sports physical  therapy, Physical therapy">
            <a:extLst>
              <a:ext uri="{FF2B5EF4-FFF2-40B4-BE49-F238E27FC236}">
                <a16:creationId xmlns:a16="http://schemas.microsoft.com/office/drawing/2014/main" id="{4B1EEFC9-B324-4735-9666-4468269198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1" r="842" b="9499"/>
          <a:stretch/>
        </p:blipFill>
        <p:spPr bwMode="auto">
          <a:xfrm>
            <a:off x="1066799" y="3192379"/>
            <a:ext cx="3777916" cy="269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1380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A8530-AD76-4EBA-821F-25443560D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  <p:pic>
        <p:nvPicPr>
          <p:cNvPr id="1026" name="Picture 2" descr="Anterior Cruciate Ligament (ACL) Injury or Tear | Johns Hopkins Medicine">
            <a:extLst>
              <a:ext uri="{FF2B5EF4-FFF2-40B4-BE49-F238E27FC236}">
                <a16:creationId xmlns:a16="http://schemas.microsoft.com/office/drawing/2014/main" id="{FADA752C-3BC4-4214-A111-9BBD13715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414" y="2253456"/>
            <a:ext cx="6098058" cy="235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0398838-9763-4F1B-96BE-AD41FEBA76B5}"/>
              </a:ext>
            </a:extLst>
          </p:cNvPr>
          <p:cNvSpPr txBox="1">
            <a:spLocks/>
          </p:cNvSpPr>
          <p:nvPr/>
        </p:nvSpPr>
        <p:spPr>
          <a:xfrm>
            <a:off x="581528" y="1878598"/>
            <a:ext cx="471236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To compare treatment options for torn ACL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Structured Rehabilitation with early reconstructive surgery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r>
              <a:rPr lang="en-US" dirty="0"/>
              <a:t>Versus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r>
              <a:rPr lang="en-US" dirty="0"/>
              <a:t>Structured Rehabilitation with </a:t>
            </a:r>
            <a:r>
              <a:rPr lang="en-US" b="1" dirty="0"/>
              <a:t>optional</a:t>
            </a:r>
            <a:r>
              <a:rPr lang="en-US" dirty="0"/>
              <a:t> delayed reconstructive Surgery</a:t>
            </a:r>
          </a:p>
        </p:txBody>
      </p:sp>
    </p:spTree>
    <p:extLst>
      <p:ext uri="{BB962C8B-B14F-4D97-AF65-F5344CB8AC3E}">
        <p14:creationId xmlns:p14="http://schemas.microsoft.com/office/powerpoint/2010/main" val="3308068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1C7A8A4-3B7C-0949-BDD7-E037B26F2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and Hypothesis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F9E54E8-D70F-9449-93DF-1F6A7E41B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Goal: Compare results of three different techniques of ACLR</a:t>
            </a:r>
          </a:p>
          <a:p>
            <a:pPr lvl="1"/>
            <a:r>
              <a:rPr lang="en-US" dirty="0"/>
              <a:t>Conventional SB</a:t>
            </a:r>
          </a:p>
          <a:p>
            <a:pPr lvl="1"/>
            <a:r>
              <a:rPr lang="en-US" dirty="0"/>
              <a:t>Anatomic SB</a:t>
            </a:r>
          </a:p>
          <a:p>
            <a:pPr lvl="1"/>
            <a:r>
              <a:rPr lang="en-US" dirty="0"/>
              <a:t>Anatomic DB</a:t>
            </a:r>
          </a:p>
          <a:p>
            <a:r>
              <a:rPr lang="en-US" dirty="0"/>
              <a:t>Determine if DB ACLR is needed to restore rotational stability or if anatomic placement of SB ACLR can yield similar results</a:t>
            </a:r>
          </a:p>
          <a:p>
            <a:endParaRPr lang="en-US" dirty="0"/>
          </a:p>
          <a:p>
            <a:r>
              <a:rPr lang="en-US" b="1" dirty="0"/>
              <a:t>Hypotheses: </a:t>
            </a:r>
          </a:p>
          <a:p>
            <a:pPr lvl="1"/>
            <a:r>
              <a:rPr lang="en-US" dirty="0"/>
              <a:t>Anatomic SB ACLR is superior to conventional SB ACLR</a:t>
            </a:r>
          </a:p>
          <a:p>
            <a:pPr lvl="1"/>
            <a:r>
              <a:rPr lang="en-US" dirty="0"/>
              <a:t>Anatomic DB ACLR is superior to both conventional and anatomic SB ACLR</a:t>
            </a:r>
          </a:p>
        </p:txBody>
      </p:sp>
    </p:spTree>
    <p:extLst>
      <p:ext uri="{BB962C8B-B14F-4D97-AF65-F5344CB8AC3E}">
        <p14:creationId xmlns:p14="http://schemas.microsoft.com/office/powerpoint/2010/main" val="38746203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F871E-C51A-47FF-89FD-12029360F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24935-1516-4327-A7EB-1938A3E0D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Subjects ages 18 – 35 years presenting to ED with knee trauma were screened for eligibility</a:t>
            </a:r>
          </a:p>
          <a:p>
            <a:r>
              <a:rPr lang="en-US" dirty="0"/>
              <a:t>Eligibility dictated rotational trauma to previously uninjured knee within last 4 weeks, ACL insufficiency on clinical exam, and score of 5 – 9 of TAS prior to injury</a:t>
            </a:r>
          </a:p>
          <a:p>
            <a:r>
              <a:rPr lang="en-US" dirty="0"/>
              <a:t>Exclusions included total collateral ligament rupture and full thickness cartilage lesion on MRI</a:t>
            </a:r>
          </a:p>
          <a:p>
            <a:r>
              <a:rPr lang="en-US" dirty="0"/>
              <a:t>Subjects were randomized to different surgical timeline groups by computer generated numbers and all subjects followed rehab protocol consistent with literature initiated before/at time of randomization</a:t>
            </a:r>
          </a:p>
          <a:p>
            <a:r>
              <a:rPr lang="en-US" dirty="0"/>
              <a:t>Meniscal surgery was carried out as needed, however any subjects with </a:t>
            </a:r>
            <a:r>
              <a:rPr lang="en-US" dirty="0" err="1"/>
              <a:t>meniscocapsular</a:t>
            </a:r>
            <a:r>
              <a:rPr lang="en-US" dirty="0"/>
              <a:t> separations &gt;10 mm were excluded from study due to changes in rehab regimen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5077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E9980-8DE7-4F52-8992-977737E19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31225-ACFA-4278-9734-36BA4DC8E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Early ACL reconstruction occurred within 10 weeks by one of four senior knee surgeons with choice of procedure according to preference (patella-tendon vs hamstring tendon)</a:t>
            </a:r>
          </a:p>
          <a:p>
            <a:r>
              <a:rPr lang="en-US" dirty="0"/>
              <a:t>Optional Delayed ACL reconstruction subjects underwent the same procedures IF they desired and continued to have symptomatic knee instability due to ACL insufficiency and positive pivot shift</a:t>
            </a:r>
          </a:p>
          <a:p>
            <a:r>
              <a:rPr lang="en-US" dirty="0"/>
              <a:t>Primary outcome: average score of KOOS from baseline to 2 years excluding ADL subscale</a:t>
            </a:r>
          </a:p>
          <a:p>
            <a:r>
              <a:rPr lang="en-US" dirty="0"/>
              <a:t>Secondary outcomes included other scoring results (all five KOOS, SF-36, TAS, and more)</a:t>
            </a:r>
          </a:p>
          <a:p>
            <a:r>
              <a:rPr lang="en-US" dirty="0"/>
              <a:t>Exploratory outcomes included knee stability, pivot shift, and KT1000</a:t>
            </a:r>
          </a:p>
        </p:txBody>
      </p:sp>
    </p:spTree>
    <p:extLst>
      <p:ext uri="{BB962C8B-B14F-4D97-AF65-F5344CB8AC3E}">
        <p14:creationId xmlns:p14="http://schemas.microsoft.com/office/powerpoint/2010/main" val="18980978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ED38C-B1B6-4314-A6BD-241B92558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D373A-981A-41EB-BFAF-FEAF51811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62 subjects in Rehab with early ACL recon</a:t>
            </a:r>
          </a:p>
          <a:p>
            <a:r>
              <a:rPr lang="en-US" sz="2000" dirty="0"/>
              <a:t>59 subjects in rehab with optional delayed ACL recon</a:t>
            </a:r>
          </a:p>
          <a:p>
            <a:r>
              <a:rPr lang="en-US" sz="2000" dirty="0"/>
              <a:t>23 of 59 subjects underwent reconstruction about 12 months after randomization</a:t>
            </a:r>
          </a:p>
          <a:p>
            <a:r>
              <a:rPr lang="en-US" sz="2000" dirty="0"/>
              <a:t>Mean KOOS</a:t>
            </a:r>
            <a:r>
              <a:rPr lang="en-US" sz="2000" baseline="-25000" dirty="0"/>
              <a:t>4  </a:t>
            </a:r>
            <a:r>
              <a:rPr lang="en-US" sz="2000" dirty="0"/>
              <a:t>score was insignificantly different from baseline to 2 years in either group (39.2 and 39.4) </a:t>
            </a:r>
          </a:p>
          <a:p>
            <a:pPr lvl="1"/>
            <a:r>
              <a:rPr lang="en-US" sz="2000" dirty="0"/>
              <a:t>absolute difference of 0.18 95% CI [-6.5 to 6.8] P=0.96</a:t>
            </a:r>
          </a:p>
          <a:p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5ACA6F-91B8-45FA-8163-768D4BEF8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320" y="1806569"/>
            <a:ext cx="6253212" cy="431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8773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DB03E-A75B-4BC1-A088-D37DEDB85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977A5-C50A-46B2-A86D-E764531A6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Limited by specificity of rehabilitation protocol and </a:t>
            </a:r>
            <a:r>
              <a:rPr lang="en-US"/>
              <a:t>patient demographic</a:t>
            </a:r>
            <a:endParaRPr lang="en-US" dirty="0"/>
          </a:p>
          <a:p>
            <a:r>
              <a:rPr lang="en-US" dirty="0"/>
              <a:t>Demonstrated no better patient outcome with a structured rehabilitation and early ACL surgery vs optional, delayed reconstruction</a:t>
            </a:r>
          </a:p>
          <a:p>
            <a:r>
              <a:rPr lang="en-US" dirty="0"/>
              <a:t>Take Away: Greater than half of ACL reconstructions can be avoided without adversely affecting outcomes</a:t>
            </a:r>
          </a:p>
        </p:txBody>
      </p:sp>
    </p:spTree>
    <p:extLst>
      <p:ext uri="{BB962C8B-B14F-4D97-AF65-F5344CB8AC3E}">
        <p14:creationId xmlns:p14="http://schemas.microsoft.com/office/powerpoint/2010/main" val="4142140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234B600-9AC8-B840-B02E-373C75277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3937634-E380-564C-ABD2-93A06C19F33A}"/>
              </a:ext>
            </a:extLst>
          </p:cNvPr>
          <p:cNvSpPr txBox="1">
            <a:spLocks/>
          </p:cNvSpPr>
          <p:nvPr/>
        </p:nvSpPr>
        <p:spPr>
          <a:xfrm>
            <a:off x="60967" y="1570982"/>
            <a:ext cx="67669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Prospective Randomized Clinical Study</a:t>
            </a:r>
          </a:p>
          <a:p>
            <a:r>
              <a:rPr lang="en-US" dirty="0"/>
              <a:t>3 groups</a:t>
            </a:r>
          </a:p>
          <a:p>
            <a:pPr lvl="1"/>
            <a:r>
              <a:rPr lang="en-US" dirty="0"/>
              <a:t>CSB (n = 85)</a:t>
            </a:r>
          </a:p>
          <a:p>
            <a:pPr lvl="1"/>
            <a:r>
              <a:rPr lang="en-US" dirty="0"/>
              <a:t>ASB (n = 85)</a:t>
            </a:r>
          </a:p>
          <a:p>
            <a:pPr lvl="1"/>
            <a:r>
              <a:rPr lang="en-US" dirty="0"/>
              <a:t>ADB (n = 160)</a:t>
            </a:r>
          </a:p>
          <a:p>
            <a:r>
              <a:rPr lang="en-US" dirty="0"/>
              <a:t>Inclusion:</a:t>
            </a:r>
          </a:p>
          <a:p>
            <a:pPr lvl="1"/>
            <a:r>
              <a:rPr lang="en-US" dirty="0"/>
              <a:t>ACL rupture in active patients with closed growth plate</a:t>
            </a:r>
          </a:p>
          <a:p>
            <a:r>
              <a:rPr lang="en-US" dirty="0"/>
              <a:t>Exclusion:</a:t>
            </a:r>
          </a:p>
          <a:p>
            <a:pPr lvl="1"/>
            <a:r>
              <a:rPr lang="en-US" dirty="0" err="1"/>
              <a:t>Multiligamentous</a:t>
            </a:r>
            <a:r>
              <a:rPr lang="en-US" dirty="0"/>
              <a:t> injuries</a:t>
            </a:r>
          </a:p>
          <a:p>
            <a:pPr lvl="1"/>
            <a:r>
              <a:rPr lang="en-US" dirty="0"/>
              <a:t>Grade 3 or greater OA</a:t>
            </a:r>
          </a:p>
          <a:p>
            <a:pPr lvl="1"/>
            <a:r>
              <a:rPr lang="en-US" dirty="0"/>
              <a:t>Meniscectomy</a:t>
            </a:r>
          </a:p>
          <a:p>
            <a:pPr lvl="1"/>
            <a:r>
              <a:rPr lang="en-US" dirty="0"/>
              <a:t>Contralateral ACL deficient knee</a:t>
            </a:r>
          </a:p>
          <a:p>
            <a:pPr lvl="1"/>
            <a:r>
              <a:rPr lang="en-US" dirty="0"/>
              <a:t>Partial ACL rupture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39B6E9-201C-6B42-8319-69E2C69C56D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6000" y="1533082"/>
            <a:ext cx="6141335" cy="2932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Measured Outcomes: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Anterior tibial translation (SSD with KT-1000)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Rotational stability (Pivot Shift)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Knee ROM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Lysholm</a:t>
            </a:r>
            <a:r>
              <a:rPr lang="en-US" sz="2000" dirty="0"/>
              <a:t> Score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Subjective IKDC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Objective IKDC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70768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B4884-4B79-1442-BB92-C2B218682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CSB v ASB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75968-B285-2E48-926A-1B88A0B98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264" y="1391673"/>
            <a:ext cx="5192531" cy="4351338"/>
          </a:xfrm>
        </p:spPr>
        <p:txBody>
          <a:bodyPr/>
          <a:lstStyle/>
          <a:p>
            <a:r>
              <a:rPr lang="en-US" dirty="0"/>
              <a:t>ASB superior to CSB for AP and rotational stability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No difference in </a:t>
            </a:r>
            <a:r>
              <a:rPr lang="en-US" dirty="0" err="1"/>
              <a:t>Lysholm</a:t>
            </a:r>
            <a:r>
              <a:rPr lang="en-US" dirty="0"/>
              <a:t> and subjective IKDC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9A70728B-98F4-254C-B111-7C85F7CB5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13" y="1391673"/>
            <a:ext cx="6355432" cy="46059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221A77-13A2-2141-A573-84D4684D65F2}"/>
              </a:ext>
            </a:extLst>
          </p:cNvPr>
          <p:cNvSpPr txBox="1"/>
          <p:nvPr/>
        </p:nvSpPr>
        <p:spPr>
          <a:xfrm>
            <a:off x="10945669" y="4603171"/>
            <a:ext cx="1033938" cy="144485"/>
          </a:xfrm>
          <a:prstGeom prst="rect">
            <a:avLst/>
          </a:prstGeom>
          <a:noFill/>
          <a:ln w="3492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6EF70D-F46E-4142-8429-A3ACCE8319BB}"/>
              </a:ext>
            </a:extLst>
          </p:cNvPr>
          <p:cNvSpPr txBox="1"/>
          <p:nvPr/>
        </p:nvSpPr>
        <p:spPr>
          <a:xfrm>
            <a:off x="10945669" y="3771917"/>
            <a:ext cx="1033938" cy="144485"/>
          </a:xfrm>
          <a:prstGeom prst="rect">
            <a:avLst/>
          </a:prstGeom>
          <a:noFill/>
          <a:ln w="3492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E74578-0FDB-4949-B4BD-69D058142249}"/>
              </a:ext>
            </a:extLst>
          </p:cNvPr>
          <p:cNvSpPr txBox="1"/>
          <p:nvPr/>
        </p:nvSpPr>
        <p:spPr>
          <a:xfrm>
            <a:off x="10945669" y="3429000"/>
            <a:ext cx="1033938" cy="144485"/>
          </a:xfrm>
          <a:prstGeom prst="rect">
            <a:avLst/>
          </a:prstGeom>
          <a:noFill/>
          <a:ln w="3492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04EB75-F6D4-9048-8E21-F54F28CFE50A}"/>
              </a:ext>
            </a:extLst>
          </p:cNvPr>
          <p:cNvSpPr txBox="1"/>
          <p:nvPr/>
        </p:nvSpPr>
        <p:spPr>
          <a:xfrm>
            <a:off x="10945669" y="3280953"/>
            <a:ext cx="1033938" cy="144485"/>
          </a:xfrm>
          <a:prstGeom prst="rect">
            <a:avLst/>
          </a:prstGeom>
          <a:noFill/>
          <a:ln w="3492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8C09F6-92DD-8B4F-827F-4A3E26D320DB}"/>
              </a:ext>
            </a:extLst>
          </p:cNvPr>
          <p:cNvSpPr txBox="1"/>
          <p:nvPr/>
        </p:nvSpPr>
        <p:spPr>
          <a:xfrm>
            <a:off x="10945669" y="2717236"/>
            <a:ext cx="1033938" cy="144485"/>
          </a:xfrm>
          <a:prstGeom prst="rect">
            <a:avLst/>
          </a:prstGeom>
          <a:noFill/>
          <a:ln w="3492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0C0A80-DBA4-8548-BAA7-B84660AA385C}"/>
              </a:ext>
            </a:extLst>
          </p:cNvPr>
          <p:cNvSpPr txBox="1"/>
          <p:nvPr/>
        </p:nvSpPr>
        <p:spPr>
          <a:xfrm>
            <a:off x="10945669" y="2341335"/>
            <a:ext cx="1033938" cy="144485"/>
          </a:xfrm>
          <a:prstGeom prst="rect">
            <a:avLst/>
          </a:prstGeom>
          <a:noFill/>
          <a:ln w="3492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323EFF-4ED2-3A42-A153-12CA551D1193}"/>
              </a:ext>
            </a:extLst>
          </p:cNvPr>
          <p:cNvSpPr txBox="1"/>
          <p:nvPr/>
        </p:nvSpPr>
        <p:spPr>
          <a:xfrm>
            <a:off x="10945669" y="1998418"/>
            <a:ext cx="1033938" cy="144485"/>
          </a:xfrm>
          <a:prstGeom prst="rect">
            <a:avLst/>
          </a:prstGeom>
          <a:noFill/>
          <a:ln w="3492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267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0677E-23F3-D544-9891-B24454631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CSB v ADB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4052C-5916-7943-9CE8-ADDF319E1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034" y="2724885"/>
            <a:ext cx="4726259" cy="1408229"/>
          </a:xfrm>
        </p:spPr>
        <p:txBody>
          <a:bodyPr/>
          <a:lstStyle/>
          <a:p>
            <a:r>
              <a:rPr lang="en-US" dirty="0"/>
              <a:t>ADB superior to CSB for all measured outcomes except subjective IKDC</a:t>
            </a: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68E00D4A-F955-2F4D-B5CD-106397C25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2293" y="1249976"/>
            <a:ext cx="6891491" cy="49944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52F0E3-81D4-134D-874C-35DE502842E5}"/>
              </a:ext>
            </a:extLst>
          </p:cNvPr>
          <p:cNvSpPr txBox="1"/>
          <p:nvPr/>
        </p:nvSpPr>
        <p:spPr>
          <a:xfrm>
            <a:off x="10687664" y="4868643"/>
            <a:ext cx="1033938" cy="144485"/>
          </a:xfrm>
          <a:prstGeom prst="rect">
            <a:avLst/>
          </a:prstGeom>
          <a:noFill/>
          <a:ln w="3492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0E821A-A918-8B41-AB5B-D836AB257CD3}"/>
              </a:ext>
            </a:extLst>
          </p:cNvPr>
          <p:cNvSpPr txBox="1"/>
          <p:nvPr/>
        </p:nvSpPr>
        <p:spPr>
          <a:xfrm>
            <a:off x="10687664" y="3968965"/>
            <a:ext cx="1033938" cy="144485"/>
          </a:xfrm>
          <a:prstGeom prst="rect">
            <a:avLst/>
          </a:prstGeom>
          <a:noFill/>
          <a:ln w="3492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07DFDC-EF14-9448-B2F2-170BA2E9F5AC}"/>
              </a:ext>
            </a:extLst>
          </p:cNvPr>
          <p:cNvSpPr txBox="1"/>
          <p:nvPr/>
        </p:nvSpPr>
        <p:spPr>
          <a:xfrm>
            <a:off x="10687664" y="3602719"/>
            <a:ext cx="1033938" cy="144485"/>
          </a:xfrm>
          <a:prstGeom prst="rect">
            <a:avLst/>
          </a:prstGeom>
          <a:noFill/>
          <a:ln w="3492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360039-C196-F449-B777-B7914D12FF4D}"/>
              </a:ext>
            </a:extLst>
          </p:cNvPr>
          <p:cNvSpPr txBox="1"/>
          <p:nvPr/>
        </p:nvSpPr>
        <p:spPr>
          <a:xfrm>
            <a:off x="10677832" y="3062938"/>
            <a:ext cx="1033938" cy="144485"/>
          </a:xfrm>
          <a:prstGeom prst="rect">
            <a:avLst/>
          </a:prstGeom>
          <a:noFill/>
          <a:ln w="3492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AFAA9D-CA69-F642-B022-27CE904B17CD}"/>
              </a:ext>
            </a:extLst>
          </p:cNvPr>
          <p:cNvSpPr txBox="1"/>
          <p:nvPr/>
        </p:nvSpPr>
        <p:spPr>
          <a:xfrm>
            <a:off x="10677832" y="2804779"/>
            <a:ext cx="1033938" cy="144485"/>
          </a:xfrm>
          <a:prstGeom prst="rect">
            <a:avLst/>
          </a:prstGeom>
          <a:noFill/>
          <a:ln w="3492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34CE21-1BD7-AC42-BF16-389EFC01901E}"/>
              </a:ext>
            </a:extLst>
          </p:cNvPr>
          <p:cNvSpPr txBox="1"/>
          <p:nvPr/>
        </p:nvSpPr>
        <p:spPr>
          <a:xfrm>
            <a:off x="10687664" y="2429976"/>
            <a:ext cx="1033938" cy="144485"/>
          </a:xfrm>
          <a:prstGeom prst="rect">
            <a:avLst/>
          </a:prstGeom>
          <a:noFill/>
          <a:ln w="3492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1C04B5-67BB-0F46-ABE9-9A5F46A01FE7}"/>
              </a:ext>
            </a:extLst>
          </p:cNvPr>
          <p:cNvSpPr txBox="1"/>
          <p:nvPr/>
        </p:nvSpPr>
        <p:spPr>
          <a:xfrm>
            <a:off x="10687664" y="2034680"/>
            <a:ext cx="1033938" cy="144485"/>
          </a:xfrm>
          <a:prstGeom prst="rect">
            <a:avLst/>
          </a:prstGeom>
          <a:noFill/>
          <a:ln w="3492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10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0677E-23F3-D544-9891-B24454631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ASB v ADB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4052C-5916-7943-9CE8-ADDF319E1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025" y="1984278"/>
            <a:ext cx="4726259" cy="3394268"/>
          </a:xfrm>
        </p:spPr>
        <p:txBody>
          <a:bodyPr>
            <a:normAutofit/>
          </a:bodyPr>
          <a:lstStyle/>
          <a:p>
            <a:r>
              <a:rPr lang="en-US" dirty="0"/>
              <a:t>ADB superior to ASB for AP, rotational stability, and knee ROM</a:t>
            </a:r>
          </a:p>
          <a:p>
            <a:r>
              <a:rPr lang="en-US" dirty="0"/>
              <a:t>No differences between groups for </a:t>
            </a:r>
            <a:r>
              <a:rPr lang="en-US" dirty="0" err="1"/>
              <a:t>Lysholm</a:t>
            </a:r>
            <a:r>
              <a:rPr lang="en-US" dirty="0"/>
              <a:t> score, subjective IKDC, or objective IKDC</a:t>
            </a: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68E00D4A-F955-2F4D-B5CD-106397C25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1128" y="1286222"/>
            <a:ext cx="6887984" cy="49919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6DAD76-F29A-6D47-B441-1248E8168CD3}"/>
              </a:ext>
            </a:extLst>
          </p:cNvPr>
          <p:cNvSpPr txBox="1"/>
          <p:nvPr/>
        </p:nvSpPr>
        <p:spPr>
          <a:xfrm>
            <a:off x="10913806" y="2212258"/>
            <a:ext cx="1033938" cy="144485"/>
          </a:xfrm>
          <a:prstGeom prst="rect">
            <a:avLst/>
          </a:prstGeom>
          <a:noFill/>
          <a:ln w="3492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7A0254-FB1F-1840-9535-75F1808F8D2E}"/>
              </a:ext>
            </a:extLst>
          </p:cNvPr>
          <p:cNvSpPr txBox="1"/>
          <p:nvPr/>
        </p:nvSpPr>
        <p:spPr>
          <a:xfrm>
            <a:off x="10913806" y="2611785"/>
            <a:ext cx="1033938" cy="144485"/>
          </a:xfrm>
          <a:prstGeom prst="rect">
            <a:avLst/>
          </a:prstGeom>
          <a:noFill/>
          <a:ln w="3492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9E5E52-F535-DD4C-A650-EEBC40A81AE5}"/>
              </a:ext>
            </a:extLst>
          </p:cNvPr>
          <p:cNvSpPr txBox="1"/>
          <p:nvPr/>
        </p:nvSpPr>
        <p:spPr>
          <a:xfrm>
            <a:off x="10921180" y="2979277"/>
            <a:ext cx="1033938" cy="144485"/>
          </a:xfrm>
          <a:prstGeom prst="rect">
            <a:avLst/>
          </a:prstGeom>
          <a:noFill/>
          <a:ln w="3492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4F8408-60C5-8C44-AF46-AA4C024F2984}"/>
              </a:ext>
            </a:extLst>
          </p:cNvPr>
          <p:cNvSpPr txBox="1"/>
          <p:nvPr/>
        </p:nvSpPr>
        <p:spPr>
          <a:xfrm>
            <a:off x="10921180" y="3234319"/>
            <a:ext cx="1033938" cy="144485"/>
          </a:xfrm>
          <a:prstGeom prst="rect">
            <a:avLst/>
          </a:prstGeom>
          <a:noFill/>
          <a:ln w="3492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7CCE4B-002B-D945-A824-0D326017C1E0}"/>
              </a:ext>
            </a:extLst>
          </p:cNvPr>
          <p:cNvSpPr txBox="1"/>
          <p:nvPr/>
        </p:nvSpPr>
        <p:spPr>
          <a:xfrm>
            <a:off x="10921180" y="3746296"/>
            <a:ext cx="1033938" cy="144485"/>
          </a:xfrm>
          <a:prstGeom prst="rect">
            <a:avLst/>
          </a:prstGeom>
          <a:noFill/>
          <a:ln w="3492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D9098D-B39B-D149-9A3F-6B761B6C5FA6}"/>
              </a:ext>
            </a:extLst>
          </p:cNvPr>
          <p:cNvSpPr txBox="1"/>
          <p:nvPr/>
        </p:nvSpPr>
        <p:spPr>
          <a:xfrm>
            <a:off x="10921180" y="4124526"/>
            <a:ext cx="1033938" cy="144485"/>
          </a:xfrm>
          <a:prstGeom prst="rect">
            <a:avLst/>
          </a:prstGeom>
          <a:noFill/>
          <a:ln w="3492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D4829C-FC34-1E4B-A137-1B44EBCD5DB5}"/>
              </a:ext>
            </a:extLst>
          </p:cNvPr>
          <p:cNvSpPr txBox="1"/>
          <p:nvPr/>
        </p:nvSpPr>
        <p:spPr>
          <a:xfrm>
            <a:off x="10913806" y="5045623"/>
            <a:ext cx="1033938" cy="144485"/>
          </a:xfrm>
          <a:prstGeom prst="rect">
            <a:avLst/>
          </a:prstGeom>
          <a:noFill/>
          <a:ln w="3492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817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1F695-33A9-EC49-B91F-E371B15E6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and 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92E08-2E83-DD43-90C0-A056653C1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Overall:</a:t>
            </a:r>
          </a:p>
          <a:p>
            <a:pPr lvl="1"/>
            <a:r>
              <a:rPr lang="en-US" b="1" dirty="0"/>
              <a:t>ADB is superior to both CSB and ASB ASB is superior to CSB</a:t>
            </a:r>
          </a:p>
          <a:p>
            <a:r>
              <a:rPr lang="en-US" dirty="0"/>
              <a:t>Implies most important factor is performing ACL reconstruction anatomically</a:t>
            </a:r>
          </a:p>
          <a:p>
            <a:r>
              <a:rPr lang="en-US" dirty="0"/>
              <a:t>Limitations:</a:t>
            </a:r>
          </a:p>
          <a:p>
            <a:pPr lvl="1"/>
            <a:r>
              <a:rPr lang="en-US" dirty="0"/>
              <a:t>No individualization of surgery (</a:t>
            </a:r>
            <a:r>
              <a:rPr lang="en-US" dirty="0" err="1"/>
              <a:t>i.e</a:t>
            </a:r>
            <a:r>
              <a:rPr lang="en-US" dirty="0"/>
              <a:t> reconstruction, graft type/size depending on insertional site morphology)</a:t>
            </a:r>
          </a:p>
          <a:p>
            <a:pPr lvl="2"/>
            <a:r>
              <a:rPr lang="en-US" dirty="0"/>
              <a:t>Could not individualize due to randomization</a:t>
            </a:r>
          </a:p>
          <a:p>
            <a:r>
              <a:rPr lang="en-US" dirty="0"/>
              <a:t>Future studies:</a:t>
            </a:r>
          </a:p>
          <a:p>
            <a:pPr lvl="1"/>
            <a:r>
              <a:rPr lang="en-US" dirty="0"/>
              <a:t>Repeat comparisons with more individualization in order to more accurately perform tunnel placement to make the procedure “more anatomic”</a:t>
            </a:r>
          </a:p>
          <a:p>
            <a:pPr lvl="1"/>
            <a:endParaRPr lang="en-US" b="1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8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 Black"/>
              <a:buNone/>
            </a:pPr>
            <a:endParaRPr/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524000" y="499408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Presented by Tyler Thorne, BA</a:t>
            </a:r>
            <a:endParaRPr/>
          </a:p>
        </p:txBody>
      </p:sp>
      <p:pic>
        <p:nvPicPr>
          <p:cNvPr id="90" name="Google Shape;90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286550"/>
            <a:ext cx="9696002" cy="405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18403</TotalTime>
  <Words>1973</Words>
  <Application>Microsoft Macintosh PowerPoint</Application>
  <PresentationFormat>Widescreen</PresentationFormat>
  <Paragraphs>213</Paragraphs>
  <Slides>33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 Black</vt:lpstr>
      <vt:lpstr>Calibri</vt:lpstr>
      <vt:lpstr>Arial</vt:lpstr>
      <vt:lpstr>Verdana</vt:lpstr>
      <vt:lpstr>Office Theme</vt:lpstr>
      <vt:lpstr>Prospective Randomized Clinical Evaluation of Conventional Single-Bundle, Anatomic Single-Bundle, and Anatomic Double-Bundle Anterior Cruciate Ligament Reconstruction</vt:lpstr>
      <vt:lpstr>Background</vt:lpstr>
      <vt:lpstr>Purpose and Hypothesis</vt:lpstr>
      <vt:lpstr>Methods</vt:lpstr>
      <vt:lpstr>Results – CSB v ASB</vt:lpstr>
      <vt:lpstr>Results – CSB v ADB</vt:lpstr>
      <vt:lpstr>Results – ASB v ADB</vt:lpstr>
      <vt:lpstr>Discussion and Conclusion</vt:lpstr>
      <vt:lpstr>PowerPoint Presentation</vt:lpstr>
      <vt:lpstr>Background</vt:lpstr>
      <vt:lpstr>Purpose</vt:lpstr>
      <vt:lpstr>Methods</vt:lpstr>
      <vt:lpstr>Results</vt:lpstr>
      <vt:lpstr>Conclusion </vt:lpstr>
      <vt:lpstr>PowerPoint Presentation</vt:lpstr>
      <vt:lpstr>Background</vt:lpstr>
      <vt:lpstr>Purpose</vt:lpstr>
      <vt:lpstr>Methods</vt:lpstr>
      <vt:lpstr>Results</vt:lpstr>
      <vt:lpstr>Conclusion</vt:lpstr>
      <vt:lpstr>A 10-Year Comparison of Anterior Cruciate Ligament Reconstructions with Hamstring Tendon and Patellar Tendon Autograft</vt:lpstr>
      <vt:lpstr>Background</vt:lpstr>
      <vt:lpstr>Purpose</vt:lpstr>
      <vt:lpstr>Methods</vt:lpstr>
      <vt:lpstr>Results</vt:lpstr>
      <vt:lpstr>Conclusion</vt:lpstr>
      <vt:lpstr>PowerPoint Presentation</vt:lpstr>
      <vt:lpstr>Background</vt:lpstr>
      <vt:lpstr>Purpose</vt:lpstr>
      <vt:lpstr>Methods</vt:lpstr>
      <vt:lpstr>Methods (cont.)</vt:lpstr>
      <vt:lpstr>Results</vt:lpstr>
      <vt:lpstr> 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Cole Iii, Wendell W</dc:creator>
  <cp:lastModifiedBy>John Tucker Peabody</cp:lastModifiedBy>
  <cp:revision>5</cp:revision>
  <dcterms:created xsi:type="dcterms:W3CDTF">2021-12-13T01:07:35Z</dcterms:created>
  <dcterms:modified xsi:type="dcterms:W3CDTF">2022-01-31T10:26:52Z</dcterms:modified>
</cp:coreProperties>
</file>